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150"/>
  </p:notesMasterIdLst>
  <p:handoutMasterIdLst>
    <p:handoutMasterId r:id="rId151"/>
  </p:handoutMasterIdLst>
  <p:sldIdLst>
    <p:sldId id="274" r:id="rId5"/>
    <p:sldId id="278" r:id="rId6"/>
    <p:sldId id="275" r:id="rId7"/>
    <p:sldId id="280" r:id="rId8"/>
    <p:sldId id="419" r:id="rId9"/>
    <p:sldId id="279" r:id="rId10"/>
    <p:sldId id="418" r:id="rId11"/>
    <p:sldId id="305" r:id="rId12"/>
    <p:sldId id="1044" r:id="rId13"/>
    <p:sldId id="1069" r:id="rId14"/>
    <p:sldId id="1068" r:id="rId15"/>
    <p:sldId id="1070" r:id="rId16"/>
    <p:sldId id="1071" r:id="rId17"/>
    <p:sldId id="1040" r:id="rId18"/>
    <p:sldId id="1072" r:id="rId19"/>
    <p:sldId id="1073" r:id="rId20"/>
    <p:sldId id="1075" r:id="rId21"/>
    <p:sldId id="1076" r:id="rId22"/>
    <p:sldId id="1043" r:id="rId23"/>
    <p:sldId id="1033" r:id="rId24"/>
    <p:sldId id="322" r:id="rId25"/>
    <p:sldId id="1032" r:id="rId26"/>
    <p:sldId id="1045" r:id="rId27"/>
    <p:sldId id="1067" r:id="rId28"/>
    <p:sldId id="1046" r:id="rId29"/>
    <p:sldId id="1077" r:id="rId30"/>
    <p:sldId id="1091" r:id="rId31"/>
    <p:sldId id="1047" r:id="rId32"/>
    <p:sldId id="450" r:id="rId33"/>
    <p:sldId id="1042" r:id="rId34"/>
    <p:sldId id="1041" r:id="rId35"/>
    <p:sldId id="451" r:id="rId36"/>
    <p:sldId id="454" r:id="rId37"/>
    <p:sldId id="455" r:id="rId38"/>
    <p:sldId id="456" r:id="rId39"/>
    <p:sldId id="458" r:id="rId40"/>
    <p:sldId id="1063" r:id="rId41"/>
    <p:sldId id="1048" r:id="rId42"/>
    <p:sldId id="420" r:id="rId43"/>
    <p:sldId id="439" r:id="rId44"/>
    <p:sldId id="440" r:id="rId45"/>
    <p:sldId id="459" r:id="rId46"/>
    <p:sldId id="449" r:id="rId47"/>
    <p:sldId id="442" r:id="rId48"/>
    <p:sldId id="441" r:id="rId49"/>
    <p:sldId id="445" r:id="rId50"/>
    <p:sldId id="446" r:id="rId51"/>
    <p:sldId id="447" r:id="rId52"/>
    <p:sldId id="443" r:id="rId53"/>
    <p:sldId id="448" r:id="rId54"/>
    <p:sldId id="444" r:id="rId55"/>
    <p:sldId id="1064" r:id="rId56"/>
    <p:sldId id="1079" r:id="rId57"/>
    <p:sldId id="1078" r:id="rId58"/>
    <p:sldId id="1080" r:id="rId59"/>
    <p:sldId id="1081" r:id="rId60"/>
    <p:sldId id="1049" r:id="rId61"/>
    <p:sldId id="465" r:id="rId62"/>
    <p:sldId id="293" r:id="rId63"/>
    <p:sldId id="290" r:id="rId64"/>
    <p:sldId id="291" r:id="rId65"/>
    <p:sldId id="294" r:id="rId66"/>
    <p:sldId id="438" r:id="rId67"/>
    <p:sldId id="276" r:id="rId68"/>
    <p:sldId id="1065" r:id="rId69"/>
    <p:sldId id="460" r:id="rId70"/>
    <p:sldId id="1082" r:id="rId71"/>
    <p:sldId id="1083" r:id="rId72"/>
    <p:sldId id="433" r:id="rId73"/>
    <p:sldId id="434" r:id="rId74"/>
    <p:sldId id="1087" r:id="rId75"/>
    <p:sldId id="431" r:id="rId76"/>
    <p:sldId id="432" r:id="rId77"/>
    <p:sldId id="436" r:id="rId78"/>
    <p:sldId id="437" r:id="rId79"/>
    <p:sldId id="435" r:id="rId80"/>
    <p:sldId id="1090" r:id="rId81"/>
    <p:sldId id="1052" r:id="rId82"/>
    <p:sldId id="1093" r:id="rId83"/>
    <p:sldId id="1094" r:id="rId84"/>
    <p:sldId id="1099" r:id="rId85"/>
    <p:sldId id="427" r:id="rId86"/>
    <p:sldId id="452" r:id="rId87"/>
    <p:sldId id="270" r:id="rId88"/>
    <p:sldId id="1096" r:id="rId89"/>
    <p:sldId id="461" r:id="rId90"/>
    <p:sldId id="478" r:id="rId91"/>
    <p:sldId id="472" r:id="rId92"/>
    <p:sldId id="474" r:id="rId93"/>
    <p:sldId id="463" r:id="rId94"/>
    <p:sldId id="483" r:id="rId95"/>
    <p:sldId id="1095" r:id="rId96"/>
    <p:sldId id="464" r:id="rId97"/>
    <p:sldId id="1085" r:id="rId98"/>
    <p:sldId id="1097" r:id="rId99"/>
    <p:sldId id="1053" r:id="rId100"/>
    <p:sldId id="1098" r:id="rId101"/>
    <p:sldId id="1050" r:id="rId102"/>
    <p:sldId id="1092" r:id="rId103"/>
    <p:sldId id="1108" r:id="rId104"/>
    <p:sldId id="1084" r:id="rId105"/>
    <p:sldId id="1054" r:id="rId106"/>
    <p:sldId id="428" r:id="rId107"/>
    <p:sldId id="271" r:id="rId108"/>
    <p:sldId id="1058" r:id="rId109"/>
    <p:sldId id="1103" r:id="rId110"/>
    <p:sldId id="1106" r:id="rId111"/>
    <p:sldId id="1102" r:id="rId112"/>
    <p:sldId id="1104" r:id="rId113"/>
    <p:sldId id="1105" r:id="rId114"/>
    <p:sldId id="1109" r:id="rId115"/>
    <p:sldId id="1107" r:id="rId116"/>
    <p:sldId id="1056" r:id="rId117"/>
    <p:sldId id="285" r:id="rId118"/>
    <p:sldId id="1057" r:id="rId119"/>
    <p:sldId id="1101" r:id="rId120"/>
    <p:sldId id="426" r:id="rId121"/>
    <p:sldId id="1059" r:id="rId122"/>
    <p:sldId id="424" r:id="rId123"/>
    <p:sldId id="421" r:id="rId124"/>
    <p:sldId id="422" r:id="rId125"/>
    <p:sldId id="281" r:id="rId126"/>
    <p:sldId id="282" r:id="rId127"/>
    <p:sldId id="1060" r:id="rId128"/>
    <p:sldId id="1061" r:id="rId129"/>
    <p:sldId id="1112" r:id="rId130"/>
    <p:sldId id="1111" r:id="rId131"/>
    <p:sldId id="1086" r:id="rId132"/>
    <p:sldId id="1110" r:id="rId133"/>
    <p:sldId id="1100" r:id="rId134"/>
    <p:sldId id="423" r:id="rId135"/>
    <p:sldId id="1120" r:id="rId136"/>
    <p:sldId id="1114" r:id="rId137"/>
    <p:sldId id="1115" r:id="rId138"/>
    <p:sldId id="1117" r:id="rId139"/>
    <p:sldId id="1118" r:id="rId140"/>
    <p:sldId id="1121" r:id="rId141"/>
    <p:sldId id="1119" r:id="rId142"/>
    <p:sldId id="1122" r:id="rId143"/>
    <p:sldId id="1089" r:id="rId144"/>
    <p:sldId id="1113" r:id="rId145"/>
    <p:sldId id="429" r:id="rId146"/>
    <p:sldId id="430" r:id="rId147"/>
    <p:sldId id="1088" r:id="rId148"/>
    <p:sldId id="277" r:id="rId14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 id="275"/>
            <p14:sldId id="280"/>
            <p14:sldId id="419"/>
          </p14:sldIdLst>
        </p14:section>
        <p14:section name="Where we are" id="{3084CBD2-6A6F-4C50-940A-3E9D335FCCE5}">
          <p14:sldIdLst>
            <p14:sldId id="279"/>
            <p14:sldId id="418"/>
            <p14:sldId id="305"/>
            <p14:sldId id="1044"/>
            <p14:sldId id="1069"/>
            <p14:sldId id="1068"/>
            <p14:sldId id="1070"/>
            <p14:sldId id="1071"/>
            <p14:sldId id="1040"/>
            <p14:sldId id="1072"/>
            <p14:sldId id="1073"/>
            <p14:sldId id="1075"/>
            <p14:sldId id="1076"/>
            <p14:sldId id="1043"/>
            <p14:sldId id="1033"/>
            <p14:sldId id="322"/>
            <p14:sldId id="1032"/>
            <p14:sldId id="1045"/>
            <p14:sldId id="1067"/>
            <p14:sldId id="1046"/>
            <p14:sldId id="1077"/>
            <p14:sldId id="1091"/>
          </p14:sldIdLst>
        </p14:section>
        <p14:section name="Demography" id="{F4E89F20-D659-4E9C-898B-6B514377041E}">
          <p14:sldIdLst>
            <p14:sldId id="1047"/>
            <p14:sldId id="450"/>
            <p14:sldId id="1042"/>
            <p14:sldId id="1041"/>
            <p14:sldId id="451"/>
            <p14:sldId id="454"/>
            <p14:sldId id="455"/>
            <p14:sldId id="456"/>
            <p14:sldId id="458"/>
            <p14:sldId id="1063"/>
          </p14:sldIdLst>
        </p14:section>
        <p14:section name="Economy" id="{52FB148A-2766-4118-B7B3-CBA51D3FAE2D}">
          <p14:sldIdLst>
            <p14:sldId id="1048"/>
            <p14:sldId id="420"/>
            <p14:sldId id="439"/>
            <p14:sldId id="440"/>
            <p14:sldId id="459"/>
            <p14:sldId id="449"/>
            <p14:sldId id="442"/>
            <p14:sldId id="441"/>
            <p14:sldId id="445"/>
            <p14:sldId id="446"/>
            <p14:sldId id="447"/>
            <p14:sldId id="443"/>
            <p14:sldId id="448"/>
            <p14:sldId id="444"/>
          </p14:sldIdLst>
        </p14:section>
        <p14:section name="Ecological costs" id="{610E4B26-3BA7-492F-8B62-4D763943F022}">
          <p14:sldIdLst>
            <p14:sldId id="1064"/>
            <p14:sldId id="1079"/>
            <p14:sldId id="1078"/>
            <p14:sldId id="1080"/>
            <p14:sldId id="1081"/>
            <p14:sldId id="1049"/>
            <p14:sldId id="465"/>
            <p14:sldId id="293"/>
            <p14:sldId id="290"/>
            <p14:sldId id="291"/>
            <p14:sldId id="294"/>
            <p14:sldId id="438"/>
            <p14:sldId id="276"/>
            <p14:sldId id="1065"/>
            <p14:sldId id="460"/>
            <p14:sldId id="1082"/>
            <p14:sldId id="1083"/>
          </p14:sldIdLst>
        </p14:section>
        <p14:section name="BSP your phone" id="{46BEAE84-7DE0-4146-BDA3-80FA5A37EA4E}">
          <p14:sldIdLst>
            <p14:sldId id="433"/>
            <p14:sldId id="434"/>
            <p14:sldId id="1087"/>
            <p14:sldId id="431"/>
            <p14:sldId id="432"/>
            <p14:sldId id="436"/>
            <p14:sldId id="437"/>
            <p14:sldId id="435"/>
            <p14:sldId id="1090"/>
            <p14:sldId id="1052"/>
            <p14:sldId id="1093"/>
            <p14:sldId id="1094"/>
            <p14:sldId id="1099"/>
          </p14:sldIdLst>
        </p14:section>
        <p14:section name="Definition" id="{051B0D43-9989-4A61-9D15-F3C1789FD029}">
          <p14:sldIdLst>
            <p14:sldId id="427"/>
            <p14:sldId id="452"/>
            <p14:sldId id="270"/>
            <p14:sldId id="1096"/>
            <p14:sldId id="461"/>
            <p14:sldId id="478"/>
            <p14:sldId id="472"/>
            <p14:sldId id="474"/>
            <p14:sldId id="463"/>
            <p14:sldId id="483"/>
            <p14:sldId id="1095"/>
            <p14:sldId id="464"/>
            <p14:sldId id="1085"/>
            <p14:sldId id="1097"/>
            <p14:sldId id="1053"/>
            <p14:sldId id="1098"/>
            <p14:sldId id="1050"/>
            <p14:sldId id="1092"/>
          </p14:sldIdLst>
        </p14:section>
        <p14:section name="Self reading" id="{F3F4AB51-ECAD-493B-B514-B5D683308906}">
          <p14:sldIdLst>
            <p14:sldId id="1108"/>
            <p14:sldId id="1084"/>
            <p14:sldId id="1054"/>
          </p14:sldIdLst>
        </p14:section>
        <p14:section name="Defenition" id="{3B621732-A290-4030-A334-5EBD2A40ACD6}">
          <p14:sldIdLst>
            <p14:sldId id="428"/>
            <p14:sldId id="271"/>
            <p14:sldId id="1058"/>
            <p14:sldId id="1103"/>
            <p14:sldId id="1106"/>
            <p14:sldId id="1102"/>
            <p14:sldId id="1104"/>
            <p14:sldId id="1105"/>
          </p14:sldIdLst>
        </p14:section>
        <p14:section name="R Frameworks" id="{2F8822E1-65FC-4C2D-A839-84E939DCCDBD}">
          <p14:sldIdLst>
            <p14:sldId id="1109"/>
            <p14:sldId id="1107"/>
            <p14:sldId id="1056"/>
            <p14:sldId id="285"/>
            <p14:sldId id="1057"/>
            <p14:sldId id="1101"/>
            <p14:sldId id="426"/>
            <p14:sldId id="1059"/>
            <p14:sldId id="424"/>
            <p14:sldId id="421"/>
            <p14:sldId id="422"/>
            <p14:sldId id="281"/>
            <p14:sldId id="282"/>
          </p14:sldIdLst>
        </p14:section>
        <p14:section name="Look back" id="{8831797D-DE6D-43F7-81D5-BF067861D8ED}">
          <p14:sldIdLst>
            <p14:sldId id="1060"/>
            <p14:sldId id="1061"/>
            <p14:sldId id="1112"/>
            <p14:sldId id="1111"/>
            <p14:sldId id="1086"/>
          </p14:sldIdLst>
        </p14:section>
        <p14:section name="Reflection" id="{04BAB6C8-3911-447B-93CD-E470B08F6D4F}">
          <p14:sldIdLst>
            <p14:sldId id="1110"/>
            <p14:sldId id="1100"/>
            <p14:sldId id="423"/>
            <p14:sldId id="1120"/>
            <p14:sldId id="1114"/>
            <p14:sldId id="1115"/>
            <p14:sldId id="1117"/>
            <p14:sldId id="1118"/>
            <p14:sldId id="1121"/>
            <p14:sldId id="1119"/>
            <p14:sldId id="1122"/>
            <p14:sldId id="1089"/>
          </p14:sldIdLst>
        </p14:section>
        <p14:section name="Influneces" id="{2EEEDDE0-79DF-4DF8-A115-9A4879FD1416}">
          <p14:sldIdLst>
            <p14:sldId id="1113"/>
          </p14:sldIdLst>
        </p14:section>
        <p14:section name="Outlook" id="{9B54F74B-B0DD-4726-995B-B60C2EB3AD0F}">
          <p14:sldIdLst>
            <p14:sldId id="429"/>
            <p14:sldId id="430"/>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C"/>
    <a:srgbClr val="EDEEE9"/>
    <a:srgbClr val="95C31B"/>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1D8BA-0714-41D7-9582-57A4534B45EB}" v="232" dt="2024-11-21T08:44:44.68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809" autoAdjust="0"/>
    <p:restoredTop sz="80191" autoAdjust="0"/>
  </p:normalViewPr>
  <p:slideViewPr>
    <p:cSldViewPr showGuides="1">
      <p:cViewPr varScale="1">
        <p:scale>
          <a:sx n="84" d="100"/>
          <a:sy n="84" d="100"/>
        </p:scale>
        <p:origin x="150"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28626"/>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handoutMaster" Target="handoutMasters/handoutMaster1.xml"/><Relationship Id="rId156"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0B51D8BA-0714-41D7-9582-57A4534B45EB}"/>
    <pc:docChg chg="undo redo custSel addSld delSld modSld sldOrd addSection modSection">
      <pc:chgData name="Karl Michael Höferl" userId="544d2ce1-0a3b-4706-9dfd-c6d69d0e3c8e" providerId="ADAL" clId="{0B51D8BA-0714-41D7-9582-57A4534B45EB}" dt="2024-11-21T08:46:02.100" v="2570"/>
      <pc:docMkLst>
        <pc:docMk/>
      </pc:docMkLst>
      <pc:sldChg chg="modSp mod">
        <pc:chgData name="Karl Michael Höferl" userId="544d2ce1-0a3b-4706-9dfd-c6d69d0e3c8e" providerId="ADAL" clId="{0B51D8BA-0714-41D7-9582-57A4534B45EB}" dt="2024-11-15T10:20:40.829" v="136" actId="1036"/>
        <pc:sldMkLst>
          <pc:docMk/>
          <pc:sldMk cId="2800203443" sldId="270"/>
        </pc:sldMkLst>
        <pc:spChg chg="mod">
          <ac:chgData name="Karl Michael Höferl" userId="544d2ce1-0a3b-4706-9dfd-c6d69d0e3c8e" providerId="ADAL" clId="{0B51D8BA-0714-41D7-9582-57A4534B45EB}" dt="2024-11-15T10:20:30.953" v="131" actId="1036"/>
          <ac:spMkLst>
            <pc:docMk/>
            <pc:sldMk cId="2800203443" sldId="270"/>
            <ac:spMk id="2" creationId="{22683885-AB7B-A1BE-D170-DE2EB5B50632}"/>
          </ac:spMkLst>
        </pc:spChg>
        <pc:picChg chg="mod">
          <ac:chgData name="Karl Michael Höferl" userId="544d2ce1-0a3b-4706-9dfd-c6d69d0e3c8e" providerId="ADAL" clId="{0B51D8BA-0714-41D7-9582-57A4534B45EB}" dt="2024-11-15T10:20:40.829" v="136" actId="1036"/>
          <ac:picMkLst>
            <pc:docMk/>
            <pc:sldMk cId="2800203443" sldId="270"/>
            <ac:picMk id="1026" creationId="{635456F1-FCB7-75A3-170F-77EA4282698D}"/>
          </ac:picMkLst>
        </pc:picChg>
        <pc:picChg chg="mod">
          <ac:chgData name="Karl Michael Höferl" userId="544d2ce1-0a3b-4706-9dfd-c6d69d0e3c8e" providerId="ADAL" clId="{0B51D8BA-0714-41D7-9582-57A4534B45EB}" dt="2024-11-15T10:20:40.829" v="136" actId="1036"/>
          <ac:picMkLst>
            <pc:docMk/>
            <pc:sldMk cId="2800203443" sldId="270"/>
            <ac:picMk id="1030" creationId="{E78F8143-93C8-E32F-5233-7C91AA80E544}"/>
          </ac:picMkLst>
        </pc:picChg>
        <pc:picChg chg="mod">
          <ac:chgData name="Karl Michael Höferl" userId="544d2ce1-0a3b-4706-9dfd-c6d69d0e3c8e" providerId="ADAL" clId="{0B51D8BA-0714-41D7-9582-57A4534B45EB}" dt="2024-11-15T10:20:40.829" v="136" actId="1036"/>
          <ac:picMkLst>
            <pc:docMk/>
            <pc:sldMk cId="2800203443" sldId="270"/>
            <ac:picMk id="1032" creationId="{40FB4780-E932-01C1-0BE9-6D9F92DE9C65}"/>
          </ac:picMkLst>
        </pc:picChg>
        <pc:picChg chg="mod">
          <ac:chgData name="Karl Michael Höferl" userId="544d2ce1-0a3b-4706-9dfd-c6d69d0e3c8e" providerId="ADAL" clId="{0B51D8BA-0714-41D7-9582-57A4534B45EB}" dt="2024-11-15T10:20:40.829" v="136" actId="1036"/>
          <ac:picMkLst>
            <pc:docMk/>
            <pc:sldMk cId="2800203443" sldId="270"/>
            <ac:picMk id="1034" creationId="{9FB5B634-4EF0-E8EC-3B63-77CF1CC1D8DF}"/>
          </ac:picMkLst>
        </pc:picChg>
      </pc:sldChg>
      <pc:sldChg chg="modSp mod">
        <pc:chgData name="Karl Michael Höferl" userId="544d2ce1-0a3b-4706-9dfd-c6d69d0e3c8e" providerId="ADAL" clId="{0B51D8BA-0714-41D7-9582-57A4534B45EB}" dt="2024-11-15T13:09:27.992" v="594" actId="20577"/>
        <pc:sldMkLst>
          <pc:docMk/>
          <pc:sldMk cId="3339125133" sldId="271"/>
        </pc:sldMkLst>
        <pc:spChg chg="mod">
          <ac:chgData name="Karl Michael Höferl" userId="544d2ce1-0a3b-4706-9dfd-c6d69d0e3c8e" providerId="ADAL" clId="{0B51D8BA-0714-41D7-9582-57A4534B45EB}" dt="2024-11-15T13:09:27.992" v="594" actId="20577"/>
          <ac:spMkLst>
            <pc:docMk/>
            <pc:sldMk cId="3339125133" sldId="271"/>
            <ac:spMk id="10" creationId="{5152724B-0927-F447-007F-97BF1896FDBF}"/>
          </ac:spMkLst>
        </pc:spChg>
      </pc:sldChg>
      <pc:sldChg chg="modSp mod">
        <pc:chgData name="Karl Michael Höferl" userId="544d2ce1-0a3b-4706-9dfd-c6d69d0e3c8e" providerId="ADAL" clId="{0B51D8BA-0714-41D7-9582-57A4534B45EB}" dt="2024-11-15T14:30:27.372" v="1165" actId="20577"/>
        <pc:sldMkLst>
          <pc:docMk/>
          <pc:sldMk cId="1714654990" sldId="274"/>
        </pc:sldMkLst>
        <pc:spChg chg="mod">
          <ac:chgData name="Karl Michael Höferl" userId="544d2ce1-0a3b-4706-9dfd-c6d69d0e3c8e" providerId="ADAL" clId="{0B51D8BA-0714-41D7-9582-57A4534B45EB}" dt="2024-11-15T14:30:27.372" v="1165" actId="20577"/>
          <ac:spMkLst>
            <pc:docMk/>
            <pc:sldMk cId="1714654990" sldId="274"/>
            <ac:spMk id="3" creationId="{78ECA2FC-8EBF-2FBC-EBF2-E347275417F5}"/>
          </ac:spMkLst>
        </pc:spChg>
      </pc:sldChg>
      <pc:sldChg chg="modSp mod">
        <pc:chgData name="Karl Michael Höferl" userId="544d2ce1-0a3b-4706-9dfd-c6d69d0e3c8e" providerId="ADAL" clId="{0B51D8BA-0714-41D7-9582-57A4534B45EB}" dt="2024-11-15T14:12:40.867" v="1015" actId="20577"/>
        <pc:sldMkLst>
          <pc:docMk/>
          <pc:sldMk cId="3966956599" sldId="278"/>
        </pc:sldMkLst>
        <pc:spChg chg="mod">
          <ac:chgData name="Karl Michael Höferl" userId="544d2ce1-0a3b-4706-9dfd-c6d69d0e3c8e" providerId="ADAL" clId="{0B51D8BA-0714-41D7-9582-57A4534B45EB}" dt="2024-11-15T14:12:40.867" v="1015" actId="20577"/>
          <ac:spMkLst>
            <pc:docMk/>
            <pc:sldMk cId="3966956599" sldId="278"/>
            <ac:spMk id="7" creationId="{099EF4D1-C3FA-6B89-E7F8-3935D779FF1D}"/>
          </ac:spMkLst>
        </pc:spChg>
      </pc:sldChg>
      <pc:sldChg chg="modSp mod">
        <pc:chgData name="Karl Michael Höferl" userId="544d2ce1-0a3b-4706-9dfd-c6d69d0e3c8e" providerId="ADAL" clId="{0B51D8BA-0714-41D7-9582-57A4534B45EB}" dt="2024-11-15T14:15:12.258" v="1042" actId="113"/>
        <pc:sldMkLst>
          <pc:docMk/>
          <pc:sldMk cId="2837446372" sldId="281"/>
        </pc:sldMkLst>
        <pc:spChg chg="mod">
          <ac:chgData name="Karl Michael Höferl" userId="544d2ce1-0a3b-4706-9dfd-c6d69d0e3c8e" providerId="ADAL" clId="{0B51D8BA-0714-41D7-9582-57A4534B45EB}" dt="2024-11-15T14:15:12.258" v="1042" actId="113"/>
          <ac:spMkLst>
            <pc:docMk/>
            <pc:sldMk cId="2837446372" sldId="281"/>
            <ac:spMk id="6" creationId="{4A2BDAF4-E883-A1B5-1233-F8D86F665199}"/>
          </ac:spMkLst>
        </pc:spChg>
        <pc:spChg chg="mod">
          <ac:chgData name="Karl Michael Höferl" userId="544d2ce1-0a3b-4706-9dfd-c6d69d0e3c8e" providerId="ADAL" clId="{0B51D8BA-0714-41D7-9582-57A4534B45EB}" dt="2024-11-15T14:14:59.160" v="1041" actId="1076"/>
          <ac:spMkLst>
            <pc:docMk/>
            <pc:sldMk cId="2837446372" sldId="281"/>
            <ac:spMk id="7" creationId="{747FDDAA-3419-1D67-E971-14B4F9A364AE}"/>
          </ac:spMkLst>
        </pc:spChg>
        <pc:picChg chg="mod">
          <ac:chgData name="Karl Michael Höferl" userId="544d2ce1-0a3b-4706-9dfd-c6d69d0e3c8e" providerId="ADAL" clId="{0B51D8BA-0714-41D7-9582-57A4534B45EB}" dt="2024-11-15T14:14:52.354" v="1040" actId="1076"/>
          <ac:picMkLst>
            <pc:docMk/>
            <pc:sldMk cId="2837446372" sldId="281"/>
            <ac:picMk id="9" creationId="{C7FDA72E-3B59-2E4A-9678-F18460AEF9F5}"/>
          </ac:picMkLst>
        </pc:picChg>
      </pc:sldChg>
      <pc:sldChg chg="modSp mod">
        <pc:chgData name="Karl Michael Höferl" userId="544d2ce1-0a3b-4706-9dfd-c6d69d0e3c8e" providerId="ADAL" clId="{0B51D8BA-0714-41D7-9582-57A4534B45EB}" dt="2024-11-15T13:12:32.548" v="675" actId="113"/>
        <pc:sldMkLst>
          <pc:docMk/>
          <pc:sldMk cId="638171069" sldId="421"/>
        </pc:sldMkLst>
        <pc:spChg chg="mod">
          <ac:chgData name="Karl Michael Höferl" userId="544d2ce1-0a3b-4706-9dfd-c6d69d0e3c8e" providerId="ADAL" clId="{0B51D8BA-0714-41D7-9582-57A4534B45EB}" dt="2024-11-15T13:12:32.548" v="675" actId="113"/>
          <ac:spMkLst>
            <pc:docMk/>
            <pc:sldMk cId="638171069" sldId="421"/>
            <ac:spMk id="5" creationId="{95229492-35A0-7AD1-79B8-EB8805AC7415}"/>
          </ac:spMkLst>
        </pc:spChg>
      </pc:sldChg>
      <pc:sldChg chg="modSp mod">
        <pc:chgData name="Karl Michael Höferl" userId="544d2ce1-0a3b-4706-9dfd-c6d69d0e3c8e" providerId="ADAL" clId="{0B51D8BA-0714-41D7-9582-57A4534B45EB}" dt="2024-11-15T13:11:30.445" v="674" actId="1038"/>
        <pc:sldMkLst>
          <pc:docMk/>
          <pc:sldMk cId="2175230485" sldId="424"/>
        </pc:sldMkLst>
        <pc:spChg chg="mod">
          <ac:chgData name="Karl Michael Höferl" userId="544d2ce1-0a3b-4706-9dfd-c6d69d0e3c8e" providerId="ADAL" clId="{0B51D8BA-0714-41D7-9582-57A4534B45EB}" dt="2024-11-15T13:11:30.445" v="674" actId="1038"/>
          <ac:spMkLst>
            <pc:docMk/>
            <pc:sldMk cId="2175230485" sldId="424"/>
            <ac:spMk id="5" creationId="{8A658864-EABC-1621-1094-A90DC957C89D}"/>
          </ac:spMkLst>
        </pc:spChg>
        <pc:picChg chg="mod">
          <ac:chgData name="Karl Michael Höferl" userId="544d2ce1-0a3b-4706-9dfd-c6d69d0e3c8e" providerId="ADAL" clId="{0B51D8BA-0714-41D7-9582-57A4534B45EB}" dt="2024-11-15T13:11:20.690" v="609" actId="1038"/>
          <ac:picMkLst>
            <pc:docMk/>
            <pc:sldMk cId="2175230485" sldId="424"/>
            <ac:picMk id="15" creationId="{8CC56349-23C9-D13F-0449-8389681AB51A}"/>
          </ac:picMkLst>
        </pc:picChg>
      </pc:sldChg>
      <pc:sldChg chg="modSp mod">
        <pc:chgData name="Karl Michael Höferl" userId="544d2ce1-0a3b-4706-9dfd-c6d69d0e3c8e" providerId="ADAL" clId="{0B51D8BA-0714-41D7-9582-57A4534B45EB}" dt="2024-11-15T14:13:53.304" v="1039" actId="1038"/>
        <pc:sldMkLst>
          <pc:docMk/>
          <pc:sldMk cId="1361221441" sldId="426"/>
        </pc:sldMkLst>
        <pc:picChg chg="mod">
          <ac:chgData name="Karl Michael Höferl" userId="544d2ce1-0a3b-4706-9dfd-c6d69d0e3c8e" providerId="ADAL" clId="{0B51D8BA-0714-41D7-9582-57A4534B45EB}" dt="2024-11-15T14:13:53.304" v="1039" actId="1038"/>
          <ac:picMkLst>
            <pc:docMk/>
            <pc:sldMk cId="1361221441" sldId="426"/>
            <ac:picMk id="9" creationId="{1FB80A5C-4DDC-C952-C59A-1D426B738493}"/>
          </ac:picMkLst>
        </pc:picChg>
      </pc:sldChg>
      <pc:sldChg chg="modSp mod">
        <pc:chgData name="Karl Michael Höferl" userId="544d2ce1-0a3b-4706-9dfd-c6d69d0e3c8e" providerId="ADAL" clId="{0B51D8BA-0714-41D7-9582-57A4534B45EB}" dt="2024-11-15T14:13:28.582" v="1031" actId="5793"/>
        <pc:sldMkLst>
          <pc:docMk/>
          <pc:sldMk cId="3598570232" sldId="430"/>
        </pc:sldMkLst>
        <pc:spChg chg="mod">
          <ac:chgData name="Karl Michael Höferl" userId="544d2ce1-0a3b-4706-9dfd-c6d69d0e3c8e" providerId="ADAL" clId="{0B51D8BA-0714-41D7-9582-57A4534B45EB}" dt="2024-11-15T14:13:28.582" v="1031" actId="5793"/>
          <ac:spMkLst>
            <pc:docMk/>
            <pc:sldMk cId="3598570232" sldId="430"/>
            <ac:spMk id="4" creationId="{CEEA1176-BD98-4A36-A9E1-0FD7C2D29134}"/>
          </ac:spMkLst>
        </pc:spChg>
      </pc:sldChg>
      <pc:sldChg chg="modNotesTx">
        <pc:chgData name="Karl Michael Höferl" userId="544d2ce1-0a3b-4706-9dfd-c6d69d0e3c8e" providerId="ADAL" clId="{0B51D8BA-0714-41D7-9582-57A4534B45EB}" dt="2024-11-15T10:28:08.797" v="351" actId="20577"/>
        <pc:sldMkLst>
          <pc:docMk/>
          <pc:sldMk cId="3059886691" sldId="464"/>
        </pc:sldMkLst>
      </pc:sldChg>
      <pc:sldChg chg="add">
        <pc:chgData name="Karl Michael Höferl" userId="544d2ce1-0a3b-4706-9dfd-c6d69d0e3c8e" providerId="ADAL" clId="{0B51D8BA-0714-41D7-9582-57A4534B45EB}" dt="2024-11-15T10:14:06.812" v="92"/>
        <pc:sldMkLst>
          <pc:docMk/>
          <pc:sldMk cId="4210879338" sldId="472"/>
        </pc:sldMkLst>
      </pc:sldChg>
      <pc:sldChg chg="add">
        <pc:chgData name="Karl Michael Höferl" userId="544d2ce1-0a3b-4706-9dfd-c6d69d0e3c8e" providerId="ADAL" clId="{0B51D8BA-0714-41D7-9582-57A4534B45EB}" dt="2024-11-15T10:14:06.812" v="92"/>
        <pc:sldMkLst>
          <pc:docMk/>
          <pc:sldMk cId="2972583356" sldId="474"/>
        </pc:sldMkLst>
      </pc:sldChg>
      <pc:sldChg chg="add">
        <pc:chgData name="Karl Michael Höferl" userId="544d2ce1-0a3b-4706-9dfd-c6d69d0e3c8e" providerId="ADAL" clId="{0B51D8BA-0714-41D7-9582-57A4534B45EB}" dt="2024-11-15T10:14:06.812" v="92"/>
        <pc:sldMkLst>
          <pc:docMk/>
          <pc:sldMk cId="1583542499" sldId="478"/>
        </pc:sldMkLst>
      </pc:sldChg>
      <pc:sldChg chg="add">
        <pc:chgData name="Karl Michael Höferl" userId="544d2ce1-0a3b-4706-9dfd-c6d69d0e3c8e" providerId="ADAL" clId="{0B51D8BA-0714-41D7-9582-57A4534B45EB}" dt="2024-11-15T10:07:01.625" v="56"/>
        <pc:sldMkLst>
          <pc:docMk/>
          <pc:sldMk cId="3763806683" sldId="483"/>
        </pc:sldMkLst>
      </pc:sldChg>
      <pc:sldChg chg="ord">
        <pc:chgData name="Karl Michael Höferl" userId="544d2ce1-0a3b-4706-9dfd-c6d69d0e3c8e" providerId="ADAL" clId="{0B51D8BA-0714-41D7-9582-57A4534B45EB}" dt="2024-11-15T14:01:40.676" v="924"/>
        <pc:sldMkLst>
          <pc:docMk/>
          <pc:sldMk cId="408072512" sldId="1058"/>
        </pc:sldMkLst>
      </pc:sldChg>
      <pc:sldChg chg="ord">
        <pc:chgData name="Karl Michael Höferl" userId="544d2ce1-0a3b-4706-9dfd-c6d69d0e3c8e" providerId="ADAL" clId="{0B51D8BA-0714-41D7-9582-57A4534B45EB}" dt="2024-11-21T08:46:02.100" v="2570"/>
        <pc:sldMkLst>
          <pc:docMk/>
          <pc:sldMk cId="2808980364" sldId="1060"/>
        </pc:sldMkLst>
      </pc:sldChg>
      <pc:sldChg chg="ord">
        <pc:chgData name="Karl Michael Höferl" userId="544d2ce1-0a3b-4706-9dfd-c6d69d0e3c8e" providerId="ADAL" clId="{0B51D8BA-0714-41D7-9582-57A4534B45EB}" dt="2024-11-21T08:46:02.100" v="2570"/>
        <pc:sldMkLst>
          <pc:docMk/>
          <pc:sldMk cId="2771302448" sldId="1061"/>
        </pc:sldMkLst>
      </pc:sldChg>
      <pc:sldChg chg="ord">
        <pc:chgData name="Karl Michael Höferl" userId="544d2ce1-0a3b-4706-9dfd-c6d69d0e3c8e" providerId="ADAL" clId="{0B51D8BA-0714-41D7-9582-57A4534B45EB}" dt="2024-11-21T08:46:02.100" v="2570"/>
        <pc:sldMkLst>
          <pc:docMk/>
          <pc:sldMk cId="2293404182" sldId="1086"/>
        </pc:sldMkLst>
      </pc:sldChg>
      <pc:sldChg chg="addSp delSp modSp mod">
        <pc:chgData name="Karl Michael Höferl" userId="544d2ce1-0a3b-4706-9dfd-c6d69d0e3c8e" providerId="ADAL" clId="{0B51D8BA-0714-41D7-9582-57A4534B45EB}" dt="2024-11-15T14:10:16.451" v="998" actId="122"/>
        <pc:sldMkLst>
          <pc:docMk/>
          <pc:sldMk cId="2996422627" sldId="1088"/>
        </pc:sldMkLst>
        <pc:spChg chg="del">
          <ac:chgData name="Karl Michael Höferl" userId="544d2ce1-0a3b-4706-9dfd-c6d69d0e3c8e" providerId="ADAL" clId="{0B51D8BA-0714-41D7-9582-57A4534B45EB}" dt="2024-11-15T14:09:34.790" v="990" actId="22"/>
          <ac:spMkLst>
            <pc:docMk/>
            <pc:sldMk cId="2996422627" sldId="1088"/>
            <ac:spMk id="4" creationId="{39E90C81-0253-4CBF-0EB5-FBDDE91C62B8}"/>
          </ac:spMkLst>
        </pc:spChg>
        <pc:spChg chg="add mod">
          <ac:chgData name="Karl Michael Höferl" userId="544d2ce1-0a3b-4706-9dfd-c6d69d0e3c8e" providerId="ADAL" clId="{0B51D8BA-0714-41D7-9582-57A4534B45EB}" dt="2024-11-15T14:10:16.451" v="998" actId="122"/>
          <ac:spMkLst>
            <pc:docMk/>
            <pc:sldMk cId="2996422627" sldId="1088"/>
            <ac:spMk id="11" creationId="{924B65FA-E08D-C785-798D-EBC026E8183B}"/>
          </ac:spMkLst>
        </pc:spChg>
        <pc:picChg chg="del">
          <ac:chgData name="Karl Michael Höferl" userId="544d2ce1-0a3b-4706-9dfd-c6d69d0e3c8e" providerId="ADAL" clId="{0B51D8BA-0714-41D7-9582-57A4534B45EB}" dt="2024-11-15T14:09:32.863" v="989" actId="478"/>
          <ac:picMkLst>
            <pc:docMk/>
            <pc:sldMk cId="2996422627" sldId="1088"/>
            <ac:picMk id="8" creationId="{0DD139CB-E9D1-195B-68E0-AF1DB612D664}"/>
          </ac:picMkLst>
        </pc:picChg>
        <pc:picChg chg="add mod ord">
          <ac:chgData name="Karl Michael Höferl" userId="544d2ce1-0a3b-4706-9dfd-c6d69d0e3c8e" providerId="ADAL" clId="{0B51D8BA-0714-41D7-9582-57A4534B45EB}" dt="2024-11-15T14:10:03.085" v="993"/>
          <ac:picMkLst>
            <pc:docMk/>
            <pc:sldMk cId="2996422627" sldId="1088"/>
            <ac:picMk id="9" creationId="{A1E642D4-D3C0-1A2B-07D4-84E9B1D1955C}"/>
          </ac:picMkLst>
        </pc:picChg>
      </pc:sldChg>
      <pc:sldChg chg="modSp mod">
        <pc:chgData name="Karl Michael Höferl" userId="544d2ce1-0a3b-4706-9dfd-c6d69d0e3c8e" providerId="ADAL" clId="{0B51D8BA-0714-41D7-9582-57A4534B45EB}" dt="2024-11-21T08:44:46.422" v="2568" actId="20577"/>
        <pc:sldMkLst>
          <pc:docMk/>
          <pc:sldMk cId="3832536532" sldId="1089"/>
        </pc:sldMkLst>
        <pc:spChg chg="mod">
          <ac:chgData name="Karl Michael Höferl" userId="544d2ce1-0a3b-4706-9dfd-c6d69d0e3c8e" providerId="ADAL" clId="{0B51D8BA-0714-41D7-9582-57A4534B45EB}" dt="2024-11-21T08:44:46.422" v="2568" actId="20577"/>
          <ac:spMkLst>
            <pc:docMk/>
            <pc:sldMk cId="3832536532" sldId="1089"/>
            <ac:spMk id="2" creationId="{93F53F5D-9084-7BEA-8B2A-FE1BF2F31938}"/>
          </ac:spMkLst>
        </pc:spChg>
      </pc:sldChg>
      <pc:sldChg chg="add">
        <pc:chgData name="Karl Michael Höferl" userId="544d2ce1-0a3b-4706-9dfd-c6d69d0e3c8e" providerId="ADAL" clId="{0B51D8BA-0714-41D7-9582-57A4534B45EB}" dt="2024-11-15T14:11:46.935" v="1000"/>
        <pc:sldMkLst>
          <pc:docMk/>
          <pc:sldMk cId="1760325923" sldId="1092"/>
        </pc:sldMkLst>
      </pc:sldChg>
      <pc:sldChg chg="del">
        <pc:chgData name="Karl Michael Höferl" userId="544d2ce1-0a3b-4706-9dfd-c6d69d0e3c8e" providerId="ADAL" clId="{0B51D8BA-0714-41D7-9582-57A4534B45EB}" dt="2024-11-15T14:11:42.956" v="999" actId="2696"/>
        <pc:sldMkLst>
          <pc:docMk/>
          <pc:sldMk cId="2737727166" sldId="1092"/>
        </pc:sldMkLst>
      </pc:sldChg>
      <pc:sldChg chg="addSp delSp modSp new mod">
        <pc:chgData name="Karl Michael Höferl" userId="544d2ce1-0a3b-4706-9dfd-c6d69d0e3c8e" providerId="ADAL" clId="{0B51D8BA-0714-41D7-9582-57A4534B45EB}" dt="2024-11-15T10:05:12.622" v="55"/>
        <pc:sldMkLst>
          <pc:docMk/>
          <pc:sldMk cId="4099895505" sldId="1093"/>
        </pc:sldMkLst>
        <pc:spChg chg="mod">
          <ac:chgData name="Karl Michael Höferl" userId="544d2ce1-0a3b-4706-9dfd-c6d69d0e3c8e" providerId="ADAL" clId="{0B51D8BA-0714-41D7-9582-57A4534B45EB}" dt="2024-11-15T09:57:12.233" v="1"/>
          <ac:spMkLst>
            <pc:docMk/>
            <pc:sldMk cId="4099895505" sldId="1093"/>
            <ac:spMk id="3" creationId="{2BE778D9-A822-FE07-4906-A43FC1C7BBC7}"/>
          </ac:spMkLst>
        </pc:spChg>
        <pc:spChg chg="del">
          <ac:chgData name="Karl Michael Höferl" userId="544d2ce1-0a3b-4706-9dfd-c6d69d0e3c8e" providerId="ADAL" clId="{0B51D8BA-0714-41D7-9582-57A4534B45EB}" dt="2024-11-15T09:58:14.057" v="5"/>
          <ac:spMkLst>
            <pc:docMk/>
            <pc:sldMk cId="4099895505" sldId="1093"/>
            <ac:spMk id="4" creationId="{972FDED4-7DAA-5099-8E57-611672053F9B}"/>
          </ac:spMkLst>
        </pc:spChg>
        <pc:spChg chg="mod">
          <ac:chgData name="Karl Michael Höferl" userId="544d2ce1-0a3b-4706-9dfd-c6d69d0e3c8e" providerId="ADAL" clId="{0B51D8BA-0714-41D7-9582-57A4534B45EB}" dt="2024-11-15T10:03:36.931" v="33" actId="20577"/>
          <ac:spMkLst>
            <pc:docMk/>
            <pc:sldMk cId="4099895505" sldId="1093"/>
            <ac:spMk id="5" creationId="{D9BBFA53-98FD-07ED-D8CA-86E144141222}"/>
          </ac:spMkLst>
        </pc:spChg>
        <pc:picChg chg="add del mod">
          <ac:chgData name="Karl Michael Höferl" userId="544d2ce1-0a3b-4706-9dfd-c6d69d0e3c8e" providerId="ADAL" clId="{0B51D8BA-0714-41D7-9582-57A4534B45EB}" dt="2024-11-15T09:58:11.954" v="4" actId="21"/>
          <ac:picMkLst>
            <pc:docMk/>
            <pc:sldMk cId="4099895505" sldId="1093"/>
            <ac:picMk id="8" creationId="{48813531-EC3E-EE10-2B74-4803568E0078}"/>
          </ac:picMkLst>
        </pc:picChg>
        <pc:picChg chg="add mod">
          <ac:chgData name="Karl Michael Höferl" userId="544d2ce1-0a3b-4706-9dfd-c6d69d0e3c8e" providerId="ADAL" clId="{0B51D8BA-0714-41D7-9582-57A4534B45EB}" dt="2024-11-15T10:03:45.341" v="34" actId="1076"/>
          <ac:picMkLst>
            <pc:docMk/>
            <pc:sldMk cId="4099895505" sldId="1093"/>
            <ac:picMk id="9" creationId="{48813531-EC3E-EE10-2B74-4803568E0078}"/>
          </ac:picMkLst>
        </pc:picChg>
        <pc:picChg chg="add mod">
          <ac:chgData name="Karl Michael Höferl" userId="544d2ce1-0a3b-4706-9dfd-c6d69d0e3c8e" providerId="ADAL" clId="{0B51D8BA-0714-41D7-9582-57A4534B45EB}" dt="2024-11-15T10:05:12.622" v="55"/>
          <ac:picMkLst>
            <pc:docMk/>
            <pc:sldMk cId="4099895505" sldId="1093"/>
            <ac:picMk id="11" creationId="{5A7AFEC3-8AA7-0A6D-9C03-2E17FEB23229}"/>
          </ac:picMkLst>
        </pc:picChg>
        <pc:picChg chg="add mod">
          <ac:chgData name="Karl Michael Höferl" userId="544d2ce1-0a3b-4706-9dfd-c6d69d0e3c8e" providerId="ADAL" clId="{0B51D8BA-0714-41D7-9582-57A4534B45EB}" dt="2024-11-15T10:02:42.470" v="31"/>
          <ac:picMkLst>
            <pc:docMk/>
            <pc:sldMk cId="4099895505" sldId="1093"/>
            <ac:picMk id="1026" creationId="{CCFE6EE6-32C9-A908-E602-987732ED3644}"/>
          </ac:picMkLst>
        </pc:picChg>
      </pc:sldChg>
      <pc:sldChg chg="addSp delSp modSp add mod">
        <pc:chgData name="Karl Michael Höferl" userId="544d2ce1-0a3b-4706-9dfd-c6d69d0e3c8e" providerId="ADAL" clId="{0B51D8BA-0714-41D7-9582-57A4534B45EB}" dt="2024-11-15T10:04:52.012" v="54" actId="478"/>
        <pc:sldMkLst>
          <pc:docMk/>
          <pc:sldMk cId="457333128" sldId="1094"/>
        </pc:sldMkLst>
        <pc:spChg chg="mod">
          <ac:chgData name="Karl Michael Höferl" userId="544d2ce1-0a3b-4706-9dfd-c6d69d0e3c8e" providerId="ADAL" clId="{0B51D8BA-0714-41D7-9582-57A4534B45EB}" dt="2024-11-15T10:04:32.273" v="50" actId="20577"/>
          <ac:spMkLst>
            <pc:docMk/>
            <pc:sldMk cId="457333128" sldId="1094"/>
            <ac:spMk id="3" creationId="{512BD039-F404-C26E-D8E4-439292D15CAA}"/>
          </ac:spMkLst>
        </pc:spChg>
        <pc:picChg chg="add del mod">
          <ac:chgData name="Karl Michael Höferl" userId="544d2ce1-0a3b-4706-9dfd-c6d69d0e3c8e" providerId="ADAL" clId="{0B51D8BA-0714-41D7-9582-57A4534B45EB}" dt="2024-11-15T10:04:52.012" v="54" actId="478"/>
          <ac:picMkLst>
            <pc:docMk/>
            <pc:sldMk cId="457333128" sldId="1094"/>
            <ac:picMk id="4" creationId="{972270AA-79BE-05E5-C92B-5DAE8DD4DF79}"/>
          </ac:picMkLst>
        </pc:picChg>
      </pc:sldChg>
      <pc:sldChg chg="addSp delSp modSp add mod">
        <pc:chgData name="Karl Michael Höferl" userId="544d2ce1-0a3b-4706-9dfd-c6d69d0e3c8e" providerId="ADAL" clId="{0B51D8BA-0714-41D7-9582-57A4534B45EB}" dt="2024-11-15T10:09:38.901" v="91" actId="20577"/>
        <pc:sldMkLst>
          <pc:docMk/>
          <pc:sldMk cId="4075231594" sldId="1095"/>
        </pc:sldMkLst>
        <pc:spChg chg="mod">
          <ac:chgData name="Karl Michael Höferl" userId="544d2ce1-0a3b-4706-9dfd-c6d69d0e3c8e" providerId="ADAL" clId="{0B51D8BA-0714-41D7-9582-57A4534B45EB}" dt="2024-11-15T10:09:38.901" v="91" actId="20577"/>
          <ac:spMkLst>
            <pc:docMk/>
            <pc:sldMk cId="4075231594" sldId="1095"/>
            <ac:spMk id="5" creationId="{F41E7694-8037-C81E-52CC-E055E3EB70C2}"/>
          </ac:spMkLst>
        </pc:spChg>
        <pc:picChg chg="add mod">
          <ac:chgData name="Karl Michael Höferl" userId="544d2ce1-0a3b-4706-9dfd-c6d69d0e3c8e" providerId="ADAL" clId="{0B51D8BA-0714-41D7-9582-57A4534B45EB}" dt="2024-11-15T10:09:15.942" v="88" actId="1037"/>
          <ac:picMkLst>
            <pc:docMk/>
            <pc:sldMk cId="4075231594" sldId="1095"/>
            <ac:picMk id="4" creationId="{B27DEB4D-7248-2F91-80E4-37E8360BFA26}"/>
          </ac:picMkLst>
        </pc:picChg>
        <pc:picChg chg="mod">
          <ac:chgData name="Karl Michael Höferl" userId="544d2ce1-0a3b-4706-9dfd-c6d69d0e3c8e" providerId="ADAL" clId="{0B51D8BA-0714-41D7-9582-57A4534B45EB}" dt="2024-11-15T10:09:08.378" v="87" actId="1037"/>
          <ac:picMkLst>
            <pc:docMk/>
            <pc:sldMk cId="4075231594" sldId="1095"/>
            <ac:picMk id="8" creationId="{138B3F3A-05EB-EB99-D0B1-21279B07FBF3}"/>
          </ac:picMkLst>
        </pc:picChg>
        <pc:picChg chg="del">
          <ac:chgData name="Karl Michael Höferl" userId="544d2ce1-0a3b-4706-9dfd-c6d69d0e3c8e" providerId="ADAL" clId="{0B51D8BA-0714-41D7-9582-57A4534B45EB}" dt="2024-11-15T10:08:35.713" v="58" actId="478"/>
          <ac:picMkLst>
            <pc:docMk/>
            <pc:sldMk cId="4075231594" sldId="1095"/>
            <ac:picMk id="11" creationId="{1377B020-790D-84F1-8D72-B18B41BEDE11}"/>
          </ac:picMkLst>
        </pc:picChg>
      </pc:sldChg>
      <pc:sldChg chg="modSp new mod">
        <pc:chgData name="Karl Michael Höferl" userId="544d2ce1-0a3b-4706-9dfd-c6d69d0e3c8e" providerId="ADAL" clId="{0B51D8BA-0714-41D7-9582-57A4534B45EB}" dt="2024-11-15T14:24:39.443" v="1043" actId="790"/>
        <pc:sldMkLst>
          <pc:docMk/>
          <pc:sldMk cId="2182050334" sldId="1096"/>
        </pc:sldMkLst>
        <pc:spChg chg="mod">
          <ac:chgData name="Karl Michael Höferl" userId="544d2ce1-0a3b-4706-9dfd-c6d69d0e3c8e" providerId="ADAL" clId="{0B51D8BA-0714-41D7-9582-57A4534B45EB}" dt="2024-11-15T10:21:01.164" v="175" actId="20577"/>
          <ac:spMkLst>
            <pc:docMk/>
            <pc:sldMk cId="2182050334" sldId="1096"/>
            <ac:spMk id="3" creationId="{9B0D9374-69A5-434A-6C76-B9614CC9A757}"/>
          </ac:spMkLst>
        </pc:spChg>
        <pc:spChg chg="mod">
          <ac:chgData name="Karl Michael Höferl" userId="544d2ce1-0a3b-4706-9dfd-c6d69d0e3c8e" providerId="ADAL" clId="{0B51D8BA-0714-41D7-9582-57A4534B45EB}" dt="2024-11-15T14:24:39.443" v="1043" actId="790"/>
          <ac:spMkLst>
            <pc:docMk/>
            <pc:sldMk cId="2182050334" sldId="1096"/>
            <ac:spMk id="4" creationId="{B72E7568-6E59-5813-64ED-9E6B19147D22}"/>
          </ac:spMkLst>
        </pc:spChg>
      </pc:sldChg>
      <pc:sldChg chg="addSp delSp modSp add mod">
        <pc:chgData name="Karl Michael Höferl" userId="544d2ce1-0a3b-4706-9dfd-c6d69d0e3c8e" providerId="ADAL" clId="{0B51D8BA-0714-41D7-9582-57A4534B45EB}" dt="2024-11-15T10:31:57.843" v="370" actId="1035"/>
        <pc:sldMkLst>
          <pc:docMk/>
          <pc:sldMk cId="891169779" sldId="1097"/>
        </pc:sldMkLst>
        <pc:picChg chg="mod">
          <ac:chgData name="Karl Michael Höferl" userId="544d2ce1-0a3b-4706-9dfd-c6d69d0e3c8e" providerId="ADAL" clId="{0B51D8BA-0714-41D7-9582-57A4534B45EB}" dt="2024-11-15T10:31:57.843" v="370" actId="1035"/>
          <ac:picMkLst>
            <pc:docMk/>
            <pc:sldMk cId="891169779" sldId="1097"/>
            <ac:picMk id="7" creationId="{DA1E12C3-8523-3758-74CC-3D1E4D789390}"/>
          </ac:picMkLst>
        </pc:picChg>
        <pc:picChg chg="mod">
          <ac:chgData name="Karl Michael Höferl" userId="544d2ce1-0a3b-4706-9dfd-c6d69d0e3c8e" providerId="ADAL" clId="{0B51D8BA-0714-41D7-9582-57A4534B45EB}" dt="2024-11-15T10:31:57.843" v="370" actId="1035"/>
          <ac:picMkLst>
            <pc:docMk/>
            <pc:sldMk cId="891169779" sldId="1097"/>
            <ac:picMk id="8" creationId="{778CD4F1-F391-54B5-8792-08E2C1086EA9}"/>
          </ac:picMkLst>
        </pc:picChg>
        <pc:picChg chg="del">
          <ac:chgData name="Karl Michael Höferl" userId="544d2ce1-0a3b-4706-9dfd-c6d69d0e3c8e" providerId="ADAL" clId="{0B51D8BA-0714-41D7-9582-57A4534B45EB}" dt="2024-11-15T10:31:16.329" v="353" actId="478"/>
          <ac:picMkLst>
            <pc:docMk/>
            <pc:sldMk cId="891169779" sldId="1097"/>
            <ac:picMk id="9" creationId="{4356B335-4C30-6DAD-399A-55F2E48985EC}"/>
          </ac:picMkLst>
        </pc:picChg>
        <pc:picChg chg="del">
          <ac:chgData name="Karl Michael Höferl" userId="544d2ce1-0a3b-4706-9dfd-c6d69d0e3c8e" providerId="ADAL" clId="{0B51D8BA-0714-41D7-9582-57A4534B45EB}" dt="2024-11-15T10:31:16.329" v="353" actId="478"/>
          <ac:picMkLst>
            <pc:docMk/>
            <pc:sldMk cId="891169779" sldId="1097"/>
            <ac:picMk id="10" creationId="{A0BFADF2-700E-F96F-3DA0-B244F10E7E61}"/>
          </ac:picMkLst>
        </pc:picChg>
        <pc:picChg chg="add mod">
          <ac:chgData name="Karl Michael Höferl" userId="544d2ce1-0a3b-4706-9dfd-c6d69d0e3c8e" providerId="ADAL" clId="{0B51D8BA-0714-41D7-9582-57A4534B45EB}" dt="2024-11-15T10:31:57.843" v="370" actId="1035"/>
          <ac:picMkLst>
            <pc:docMk/>
            <pc:sldMk cId="891169779" sldId="1097"/>
            <ac:picMk id="11" creationId="{B8C4B67D-81C3-F8D0-F18D-4BA0595B9FF1}"/>
          </ac:picMkLst>
        </pc:picChg>
      </pc:sldChg>
      <pc:sldChg chg="addSp delSp modSp add mod ord">
        <pc:chgData name="Karl Michael Höferl" userId="544d2ce1-0a3b-4706-9dfd-c6d69d0e3c8e" providerId="ADAL" clId="{0B51D8BA-0714-41D7-9582-57A4534B45EB}" dt="2024-11-15T10:34:48.988" v="381"/>
        <pc:sldMkLst>
          <pc:docMk/>
          <pc:sldMk cId="1410615277" sldId="1098"/>
        </pc:sldMkLst>
        <pc:spChg chg="del">
          <ac:chgData name="Karl Michael Höferl" userId="544d2ce1-0a3b-4706-9dfd-c6d69d0e3c8e" providerId="ADAL" clId="{0B51D8BA-0714-41D7-9582-57A4534B45EB}" dt="2024-11-15T10:33:46.618" v="376" actId="22"/>
          <ac:spMkLst>
            <pc:docMk/>
            <pc:sldMk cId="1410615277" sldId="1098"/>
            <ac:spMk id="4" creationId="{5D87C12B-1F16-9068-A848-BB7E7DE164A0}"/>
          </ac:spMkLst>
        </pc:spChg>
        <pc:spChg chg="mod">
          <ac:chgData name="Karl Michael Höferl" userId="544d2ce1-0a3b-4706-9dfd-c6d69d0e3c8e" providerId="ADAL" clId="{0B51D8BA-0714-41D7-9582-57A4534B45EB}" dt="2024-11-15T10:34:40.724" v="379" actId="20577"/>
          <ac:spMkLst>
            <pc:docMk/>
            <pc:sldMk cId="1410615277" sldId="1098"/>
            <ac:spMk id="5" creationId="{48B500DC-0E22-67AC-9C28-B0E6F6ED5D70}"/>
          </ac:spMkLst>
        </pc:spChg>
        <pc:picChg chg="del">
          <ac:chgData name="Karl Michael Höferl" userId="544d2ce1-0a3b-4706-9dfd-c6d69d0e3c8e" providerId="ADAL" clId="{0B51D8BA-0714-41D7-9582-57A4534B45EB}" dt="2024-11-15T10:33:11.879" v="373" actId="478"/>
          <ac:picMkLst>
            <pc:docMk/>
            <pc:sldMk cId="1410615277" sldId="1098"/>
            <ac:picMk id="8" creationId="{85E34E0A-D657-C6ED-9199-2B7230CF0D90}"/>
          </ac:picMkLst>
        </pc:picChg>
        <pc:picChg chg="add mod ord">
          <ac:chgData name="Karl Michael Höferl" userId="544d2ce1-0a3b-4706-9dfd-c6d69d0e3c8e" providerId="ADAL" clId="{0B51D8BA-0714-41D7-9582-57A4534B45EB}" dt="2024-11-15T10:33:57.596" v="378" actId="1076"/>
          <ac:picMkLst>
            <pc:docMk/>
            <pc:sldMk cId="1410615277" sldId="1098"/>
            <ac:picMk id="9" creationId="{027ECFA3-3711-9CB1-8376-51B8F1346622}"/>
          </ac:picMkLst>
        </pc:picChg>
      </pc:sldChg>
      <pc:sldChg chg="add del">
        <pc:chgData name="Karl Michael Höferl" userId="544d2ce1-0a3b-4706-9dfd-c6d69d0e3c8e" providerId="ADAL" clId="{0B51D8BA-0714-41D7-9582-57A4534B45EB}" dt="2024-11-15T10:32:22.248" v="371" actId="47"/>
        <pc:sldMkLst>
          <pc:docMk/>
          <pc:sldMk cId="3311384480" sldId="1098"/>
        </pc:sldMkLst>
      </pc:sldChg>
      <pc:sldChg chg="addSp delSp modSp add mod">
        <pc:chgData name="Karl Michael Höferl" userId="544d2ce1-0a3b-4706-9dfd-c6d69d0e3c8e" providerId="ADAL" clId="{0B51D8BA-0714-41D7-9582-57A4534B45EB}" dt="2024-11-15T12:52:21.889" v="387" actId="20577"/>
        <pc:sldMkLst>
          <pc:docMk/>
          <pc:sldMk cId="327032087" sldId="1099"/>
        </pc:sldMkLst>
        <pc:spChg chg="mod">
          <ac:chgData name="Karl Michael Höferl" userId="544d2ce1-0a3b-4706-9dfd-c6d69d0e3c8e" providerId="ADAL" clId="{0B51D8BA-0714-41D7-9582-57A4534B45EB}" dt="2024-11-15T12:52:21.889" v="387" actId="20577"/>
          <ac:spMkLst>
            <pc:docMk/>
            <pc:sldMk cId="327032087" sldId="1099"/>
            <ac:spMk id="5" creationId="{48B500DC-0E22-67AC-9C28-B0E6F6ED5D70}"/>
          </ac:spMkLst>
        </pc:spChg>
        <pc:spChg chg="add del mod">
          <ac:chgData name="Karl Michael Höferl" userId="544d2ce1-0a3b-4706-9dfd-c6d69d0e3c8e" providerId="ADAL" clId="{0B51D8BA-0714-41D7-9582-57A4534B45EB}" dt="2024-11-15T10:45:56.835" v="384" actId="22"/>
          <ac:spMkLst>
            <pc:docMk/>
            <pc:sldMk cId="327032087" sldId="1099"/>
            <ac:spMk id="8" creationId="{CF0BB427-E0DB-CE08-F5F0-9B5B9B6CA152}"/>
          </ac:spMkLst>
        </pc:spChg>
        <pc:picChg chg="del">
          <ac:chgData name="Karl Michael Höferl" userId="544d2ce1-0a3b-4706-9dfd-c6d69d0e3c8e" providerId="ADAL" clId="{0B51D8BA-0714-41D7-9582-57A4534B45EB}" dt="2024-11-15T10:45:37.234" v="383" actId="478"/>
          <ac:picMkLst>
            <pc:docMk/>
            <pc:sldMk cId="327032087" sldId="1099"/>
            <ac:picMk id="7" creationId="{85E34E0A-D657-C6ED-9199-2B7230CF0D90}"/>
          </ac:picMkLst>
        </pc:picChg>
        <pc:picChg chg="add mod ord">
          <ac:chgData name="Karl Michael Höferl" userId="544d2ce1-0a3b-4706-9dfd-c6d69d0e3c8e" providerId="ADAL" clId="{0B51D8BA-0714-41D7-9582-57A4534B45EB}" dt="2024-11-15T10:46:09.099" v="386" actId="1076"/>
          <ac:picMkLst>
            <pc:docMk/>
            <pc:sldMk cId="327032087" sldId="1099"/>
            <ac:picMk id="10" creationId="{AA6C4580-7948-69A0-B99F-7E0F6ED7AD7C}"/>
          </ac:picMkLst>
        </pc:picChg>
      </pc:sldChg>
      <pc:sldChg chg="add del">
        <pc:chgData name="Karl Michael Höferl" userId="544d2ce1-0a3b-4706-9dfd-c6d69d0e3c8e" providerId="ADAL" clId="{0B51D8BA-0714-41D7-9582-57A4534B45EB}" dt="2024-11-15T10:33:16.400" v="375"/>
        <pc:sldMkLst>
          <pc:docMk/>
          <pc:sldMk cId="4029643282" sldId="1099"/>
        </pc:sldMkLst>
      </pc:sldChg>
      <pc:sldChg chg="addSp delSp modSp new mod">
        <pc:chgData name="Karl Michael Höferl" userId="544d2ce1-0a3b-4706-9dfd-c6d69d0e3c8e" providerId="ADAL" clId="{0B51D8BA-0714-41D7-9582-57A4534B45EB}" dt="2024-11-15T13:05:01.277" v="555" actId="1076"/>
        <pc:sldMkLst>
          <pc:docMk/>
          <pc:sldMk cId="2602349493" sldId="1100"/>
        </pc:sldMkLst>
        <pc:spChg chg="mod">
          <ac:chgData name="Karl Michael Höferl" userId="544d2ce1-0a3b-4706-9dfd-c6d69d0e3c8e" providerId="ADAL" clId="{0B51D8BA-0714-41D7-9582-57A4534B45EB}" dt="2024-11-15T13:02:53.073" v="541" actId="2710"/>
          <ac:spMkLst>
            <pc:docMk/>
            <pc:sldMk cId="2602349493" sldId="1100"/>
            <ac:spMk id="3" creationId="{F754DE52-C814-5C11-801D-D36AF8A3F6F1}"/>
          </ac:spMkLst>
        </pc:spChg>
        <pc:spChg chg="del">
          <ac:chgData name="Karl Michael Höferl" userId="544d2ce1-0a3b-4706-9dfd-c6d69d0e3c8e" providerId="ADAL" clId="{0B51D8BA-0714-41D7-9582-57A4534B45EB}" dt="2024-11-15T12:57:02.236" v="389" actId="22"/>
          <ac:spMkLst>
            <pc:docMk/>
            <pc:sldMk cId="2602349493" sldId="1100"/>
            <ac:spMk id="4" creationId="{C0BD37FA-50E0-7927-9216-04A3A739B315}"/>
          </ac:spMkLst>
        </pc:spChg>
        <pc:spChg chg="mod">
          <ac:chgData name="Karl Michael Höferl" userId="544d2ce1-0a3b-4706-9dfd-c6d69d0e3c8e" providerId="ADAL" clId="{0B51D8BA-0714-41D7-9582-57A4534B45EB}" dt="2024-11-15T12:57:58.696" v="403" actId="20577"/>
          <ac:spMkLst>
            <pc:docMk/>
            <pc:sldMk cId="2602349493" sldId="1100"/>
            <ac:spMk id="5" creationId="{CFF9E1D2-7769-A222-60E4-A5C216114032}"/>
          </ac:spMkLst>
        </pc:spChg>
        <pc:spChg chg="add del mod">
          <ac:chgData name="Karl Michael Höferl" userId="544d2ce1-0a3b-4706-9dfd-c6d69d0e3c8e" providerId="ADAL" clId="{0B51D8BA-0714-41D7-9582-57A4534B45EB}" dt="2024-11-15T13:01:59.399" v="511"/>
          <ac:spMkLst>
            <pc:docMk/>
            <pc:sldMk cId="2602349493" sldId="1100"/>
            <ac:spMk id="10" creationId="{C36A03B8-B364-10EB-1DCF-82F38A804121}"/>
          </ac:spMkLst>
        </pc:spChg>
        <pc:spChg chg="add del">
          <ac:chgData name="Karl Michael Höferl" userId="544d2ce1-0a3b-4706-9dfd-c6d69d0e3c8e" providerId="ADAL" clId="{0B51D8BA-0714-41D7-9582-57A4534B45EB}" dt="2024-11-15T13:03:52.586" v="543" actId="478"/>
          <ac:spMkLst>
            <pc:docMk/>
            <pc:sldMk cId="2602349493" sldId="1100"/>
            <ac:spMk id="14" creationId="{71CA3734-4E0F-1B22-B5A1-1A6605ED5094}"/>
          </ac:spMkLst>
        </pc:spChg>
        <pc:picChg chg="add del mod ord">
          <ac:chgData name="Karl Michael Höferl" userId="544d2ce1-0a3b-4706-9dfd-c6d69d0e3c8e" providerId="ADAL" clId="{0B51D8BA-0714-41D7-9582-57A4534B45EB}" dt="2024-11-15T13:01:55.269" v="508" actId="478"/>
          <ac:picMkLst>
            <pc:docMk/>
            <pc:sldMk cId="2602349493" sldId="1100"/>
            <ac:picMk id="8" creationId="{22479F4C-B3F6-431A-02CA-6A5AF829A589}"/>
          </ac:picMkLst>
        </pc:picChg>
        <pc:picChg chg="add del">
          <ac:chgData name="Karl Michael Höferl" userId="544d2ce1-0a3b-4706-9dfd-c6d69d0e3c8e" providerId="ADAL" clId="{0B51D8BA-0714-41D7-9582-57A4534B45EB}" dt="2024-11-15T13:01:57.537" v="510" actId="21"/>
          <ac:picMkLst>
            <pc:docMk/>
            <pc:sldMk cId="2602349493" sldId="1100"/>
            <ac:picMk id="12" creationId="{3E7698CB-2BA2-C6DD-DDFB-F1A0B2EDCE4E}"/>
          </ac:picMkLst>
        </pc:picChg>
        <pc:picChg chg="add mod">
          <ac:chgData name="Karl Michael Höferl" userId="544d2ce1-0a3b-4706-9dfd-c6d69d0e3c8e" providerId="ADAL" clId="{0B51D8BA-0714-41D7-9582-57A4534B45EB}" dt="2024-11-15T13:04:57.163" v="554" actId="1076"/>
          <ac:picMkLst>
            <pc:docMk/>
            <pc:sldMk cId="2602349493" sldId="1100"/>
            <ac:picMk id="13" creationId="{3E7698CB-2BA2-C6DD-DDFB-F1A0B2EDCE4E}"/>
          </ac:picMkLst>
        </pc:picChg>
        <pc:picChg chg="add mod">
          <ac:chgData name="Karl Michael Höferl" userId="544d2ce1-0a3b-4706-9dfd-c6d69d0e3c8e" providerId="ADAL" clId="{0B51D8BA-0714-41D7-9582-57A4534B45EB}" dt="2024-11-15T13:05:01.277" v="555" actId="1076"/>
          <ac:picMkLst>
            <pc:docMk/>
            <pc:sldMk cId="2602349493" sldId="1100"/>
            <ac:picMk id="16" creationId="{45A3BA05-348C-A08E-8F83-1289DF31F212}"/>
          </ac:picMkLst>
        </pc:picChg>
      </pc:sldChg>
      <pc:sldChg chg="addSp delSp modSp new mod">
        <pc:chgData name="Karl Michael Höferl" userId="544d2ce1-0a3b-4706-9dfd-c6d69d0e3c8e" providerId="ADAL" clId="{0B51D8BA-0714-41D7-9582-57A4534B45EB}" dt="2024-11-15T14:25:16.521" v="1047" actId="2"/>
        <pc:sldMkLst>
          <pc:docMk/>
          <pc:sldMk cId="2773973275" sldId="1101"/>
        </pc:sldMkLst>
        <pc:spChg chg="mod">
          <ac:chgData name="Karl Michael Höferl" userId="544d2ce1-0a3b-4706-9dfd-c6d69d0e3c8e" providerId="ADAL" clId="{0B51D8BA-0714-41D7-9582-57A4534B45EB}" dt="2024-11-15T12:59:17.502" v="443"/>
          <ac:spMkLst>
            <pc:docMk/>
            <pc:sldMk cId="2773973275" sldId="1101"/>
            <ac:spMk id="3" creationId="{C7D97FBE-9553-F613-E85A-9E6CA6429BD5}"/>
          </ac:spMkLst>
        </pc:spChg>
        <pc:spChg chg="del">
          <ac:chgData name="Karl Michael Höferl" userId="544d2ce1-0a3b-4706-9dfd-c6d69d0e3c8e" providerId="ADAL" clId="{0B51D8BA-0714-41D7-9582-57A4534B45EB}" dt="2024-11-15T12:59:26.391" v="446"/>
          <ac:spMkLst>
            <pc:docMk/>
            <pc:sldMk cId="2773973275" sldId="1101"/>
            <ac:spMk id="4" creationId="{785780AD-E3DD-D819-317E-D350B598FFCC}"/>
          </ac:spMkLst>
        </pc:spChg>
        <pc:spChg chg="mod">
          <ac:chgData name="Karl Michael Höferl" userId="544d2ce1-0a3b-4706-9dfd-c6d69d0e3c8e" providerId="ADAL" clId="{0B51D8BA-0714-41D7-9582-57A4534B45EB}" dt="2024-11-15T14:25:16.521" v="1047" actId="2"/>
          <ac:spMkLst>
            <pc:docMk/>
            <pc:sldMk cId="2773973275" sldId="1101"/>
            <ac:spMk id="5" creationId="{A4AFE708-44E6-EBBF-4274-77155FA6DABC}"/>
          </ac:spMkLst>
        </pc:spChg>
        <pc:picChg chg="add del">
          <ac:chgData name="Karl Michael Höferl" userId="544d2ce1-0a3b-4706-9dfd-c6d69d0e3c8e" providerId="ADAL" clId="{0B51D8BA-0714-41D7-9582-57A4534B45EB}" dt="2024-11-15T12:59:24.406" v="445" actId="21"/>
          <ac:picMkLst>
            <pc:docMk/>
            <pc:sldMk cId="2773973275" sldId="1101"/>
            <ac:picMk id="8" creationId="{D3DBAB28-A875-1432-9622-04366806A50B}"/>
          </ac:picMkLst>
        </pc:picChg>
        <pc:picChg chg="add mod modCrop">
          <ac:chgData name="Karl Michael Höferl" userId="544d2ce1-0a3b-4706-9dfd-c6d69d0e3c8e" providerId="ADAL" clId="{0B51D8BA-0714-41D7-9582-57A4534B45EB}" dt="2024-11-15T13:06:36.414" v="573" actId="1036"/>
          <ac:picMkLst>
            <pc:docMk/>
            <pc:sldMk cId="2773973275" sldId="1101"/>
            <ac:picMk id="9" creationId="{D3DBAB28-A875-1432-9622-04366806A50B}"/>
          </ac:picMkLst>
        </pc:picChg>
        <pc:picChg chg="add mod">
          <ac:chgData name="Karl Michael Höferl" userId="544d2ce1-0a3b-4706-9dfd-c6d69d0e3c8e" providerId="ADAL" clId="{0B51D8BA-0714-41D7-9582-57A4534B45EB}" dt="2024-11-15T13:05:47.774" v="561" actId="1076"/>
          <ac:picMkLst>
            <pc:docMk/>
            <pc:sldMk cId="2773973275" sldId="1101"/>
            <ac:picMk id="10" creationId="{84C99A0F-C4D2-8164-375A-6673D94AA250}"/>
          </ac:picMkLst>
        </pc:picChg>
      </pc:sldChg>
      <pc:sldChg chg="addSp modSp new mod">
        <pc:chgData name="Karl Michael Höferl" userId="544d2ce1-0a3b-4706-9dfd-c6d69d0e3c8e" providerId="ADAL" clId="{0B51D8BA-0714-41D7-9582-57A4534B45EB}" dt="2024-11-15T14:25:00.900" v="1044" actId="790"/>
        <pc:sldMkLst>
          <pc:docMk/>
          <pc:sldMk cId="3008374798" sldId="1102"/>
        </pc:sldMkLst>
        <pc:spChg chg="mod">
          <ac:chgData name="Karl Michael Höferl" userId="544d2ce1-0a3b-4706-9dfd-c6d69d0e3c8e" providerId="ADAL" clId="{0B51D8BA-0714-41D7-9582-57A4534B45EB}" dt="2024-11-15T13:19:18.310" v="688"/>
          <ac:spMkLst>
            <pc:docMk/>
            <pc:sldMk cId="3008374798" sldId="1102"/>
            <ac:spMk id="3" creationId="{BD25C31B-53DD-3FC1-2DC3-ADDED16DE10A}"/>
          </ac:spMkLst>
        </pc:spChg>
        <pc:spChg chg="mod">
          <ac:chgData name="Karl Michael Höferl" userId="544d2ce1-0a3b-4706-9dfd-c6d69d0e3c8e" providerId="ADAL" clId="{0B51D8BA-0714-41D7-9582-57A4534B45EB}" dt="2024-11-15T14:25:00.900" v="1044" actId="790"/>
          <ac:spMkLst>
            <pc:docMk/>
            <pc:sldMk cId="3008374798" sldId="1102"/>
            <ac:spMk id="4" creationId="{23C2785A-F02C-48F8-74CA-701B222D5063}"/>
          </ac:spMkLst>
        </pc:spChg>
        <pc:spChg chg="mod">
          <ac:chgData name="Karl Michael Höferl" userId="544d2ce1-0a3b-4706-9dfd-c6d69d0e3c8e" providerId="ADAL" clId="{0B51D8BA-0714-41D7-9582-57A4534B45EB}" dt="2024-11-15T14:00:06.887" v="917" actId="20577"/>
          <ac:spMkLst>
            <pc:docMk/>
            <pc:sldMk cId="3008374798" sldId="1102"/>
            <ac:spMk id="5" creationId="{D0776AC8-2821-2A1D-B461-2DE00897AFC0}"/>
          </ac:spMkLst>
        </pc:spChg>
        <pc:picChg chg="add mod">
          <ac:chgData name="Karl Michael Höferl" userId="544d2ce1-0a3b-4706-9dfd-c6d69d0e3c8e" providerId="ADAL" clId="{0B51D8BA-0714-41D7-9582-57A4534B45EB}" dt="2024-11-15T13:59:34.472" v="912" actId="1076"/>
          <ac:picMkLst>
            <pc:docMk/>
            <pc:sldMk cId="3008374798" sldId="1102"/>
            <ac:picMk id="7" creationId="{C58FB905-6AD6-6E99-A035-371AB58E10A5}"/>
          </ac:picMkLst>
        </pc:picChg>
        <pc:picChg chg="add mod">
          <ac:chgData name="Karl Michael Höferl" userId="544d2ce1-0a3b-4706-9dfd-c6d69d0e3c8e" providerId="ADAL" clId="{0B51D8BA-0714-41D7-9582-57A4534B45EB}" dt="2024-11-15T13:57:25.719" v="911" actId="1076"/>
          <ac:picMkLst>
            <pc:docMk/>
            <pc:sldMk cId="3008374798" sldId="1102"/>
            <ac:picMk id="8" creationId="{BAEBD0A9-D8B3-190A-1F96-A0703D8058E2}"/>
          </ac:picMkLst>
        </pc:picChg>
      </pc:sldChg>
      <pc:sldChg chg="addSp delSp modSp new mod modNotesTx">
        <pc:chgData name="Karl Michael Höferl" userId="544d2ce1-0a3b-4706-9dfd-c6d69d0e3c8e" providerId="ADAL" clId="{0B51D8BA-0714-41D7-9582-57A4534B45EB}" dt="2024-11-15T14:01:56.624" v="951" actId="20577"/>
        <pc:sldMkLst>
          <pc:docMk/>
          <pc:sldMk cId="3897749510" sldId="1103"/>
        </pc:sldMkLst>
        <pc:spChg chg="mod">
          <ac:chgData name="Karl Michael Höferl" userId="544d2ce1-0a3b-4706-9dfd-c6d69d0e3c8e" providerId="ADAL" clId="{0B51D8BA-0714-41D7-9582-57A4534B45EB}" dt="2024-11-15T13:44:10.021" v="754" actId="20577"/>
          <ac:spMkLst>
            <pc:docMk/>
            <pc:sldMk cId="3897749510" sldId="1103"/>
            <ac:spMk id="3" creationId="{3E9F1226-0C9D-0315-D80E-FF4F81FF2126}"/>
          </ac:spMkLst>
        </pc:spChg>
        <pc:spChg chg="del mod">
          <ac:chgData name="Karl Michael Höferl" userId="544d2ce1-0a3b-4706-9dfd-c6d69d0e3c8e" providerId="ADAL" clId="{0B51D8BA-0714-41D7-9582-57A4534B45EB}" dt="2024-11-15T13:43:59.712" v="752"/>
          <ac:spMkLst>
            <pc:docMk/>
            <pc:sldMk cId="3897749510" sldId="1103"/>
            <ac:spMk id="4" creationId="{FDCE8155-9772-D7CC-FB26-67FD907B41CA}"/>
          </ac:spMkLst>
        </pc:spChg>
        <pc:spChg chg="mod">
          <ac:chgData name="Karl Michael Höferl" userId="544d2ce1-0a3b-4706-9dfd-c6d69d0e3c8e" providerId="ADAL" clId="{0B51D8BA-0714-41D7-9582-57A4534B45EB}" dt="2024-11-15T13:46:58.989" v="770" actId="20577"/>
          <ac:spMkLst>
            <pc:docMk/>
            <pc:sldMk cId="3897749510" sldId="1103"/>
            <ac:spMk id="5" creationId="{0203BEE6-72D3-41A1-76E3-FE3B865D614E}"/>
          </ac:spMkLst>
        </pc:spChg>
        <pc:picChg chg="add mod">
          <ac:chgData name="Karl Michael Höferl" userId="544d2ce1-0a3b-4706-9dfd-c6d69d0e3c8e" providerId="ADAL" clId="{0B51D8BA-0714-41D7-9582-57A4534B45EB}" dt="2024-11-15T13:50:24.479" v="784" actId="1076"/>
          <ac:picMkLst>
            <pc:docMk/>
            <pc:sldMk cId="3897749510" sldId="1103"/>
            <ac:picMk id="8" creationId="{1DE07564-BDB8-4456-8920-68553DCD7A8F}"/>
          </ac:picMkLst>
        </pc:picChg>
        <pc:picChg chg="add mod">
          <ac:chgData name="Karl Michael Höferl" userId="544d2ce1-0a3b-4706-9dfd-c6d69d0e3c8e" providerId="ADAL" clId="{0B51D8BA-0714-41D7-9582-57A4534B45EB}" dt="2024-11-15T13:50:15.871" v="783" actId="1035"/>
          <ac:picMkLst>
            <pc:docMk/>
            <pc:sldMk cId="3897749510" sldId="1103"/>
            <ac:picMk id="2050" creationId="{AB7A373F-8DF1-DD6D-AEA9-BF9712156C3B}"/>
          </ac:picMkLst>
        </pc:picChg>
        <pc:picChg chg="add mod">
          <ac:chgData name="Karl Michael Höferl" userId="544d2ce1-0a3b-4706-9dfd-c6d69d0e3c8e" providerId="ADAL" clId="{0B51D8BA-0714-41D7-9582-57A4534B45EB}" dt="2024-11-15T13:46:34.353" v="769" actId="1076"/>
          <ac:picMkLst>
            <pc:docMk/>
            <pc:sldMk cId="3897749510" sldId="1103"/>
            <ac:picMk id="2052" creationId="{FC8953A8-6580-D9D2-6DC8-29F63C5602BE}"/>
          </ac:picMkLst>
        </pc:picChg>
      </pc:sldChg>
      <pc:sldChg chg="addSp delSp modSp add mod">
        <pc:chgData name="Karl Michael Höferl" userId="544d2ce1-0a3b-4706-9dfd-c6d69d0e3c8e" providerId="ADAL" clId="{0B51D8BA-0714-41D7-9582-57A4534B45EB}" dt="2024-11-15T14:25:12.341" v="1045" actId="790"/>
        <pc:sldMkLst>
          <pc:docMk/>
          <pc:sldMk cId="226193250" sldId="1104"/>
        </pc:sldMkLst>
        <pc:spChg chg="mod">
          <ac:chgData name="Karl Michael Höferl" userId="544d2ce1-0a3b-4706-9dfd-c6d69d0e3c8e" providerId="ADAL" clId="{0B51D8BA-0714-41D7-9582-57A4534B45EB}" dt="2024-11-15T13:53:59.316" v="854" actId="20577"/>
          <ac:spMkLst>
            <pc:docMk/>
            <pc:sldMk cId="226193250" sldId="1104"/>
            <ac:spMk id="3" creationId="{BD25C31B-53DD-3FC1-2DC3-ADDED16DE10A}"/>
          </ac:spMkLst>
        </pc:spChg>
        <pc:spChg chg="add del mod">
          <ac:chgData name="Karl Michael Höferl" userId="544d2ce1-0a3b-4706-9dfd-c6d69d0e3c8e" providerId="ADAL" clId="{0B51D8BA-0714-41D7-9582-57A4534B45EB}" dt="2024-11-15T14:25:12.341" v="1045" actId="790"/>
          <ac:spMkLst>
            <pc:docMk/>
            <pc:sldMk cId="226193250" sldId="1104"/>
            <ac:spMk id="4" creationId="{23C2785A-F02C-48F8-74CA-701B222D5063}"/>
          </ac:spMkLst>
        </pc:spChg>
        <pc:spChg chg="mod">
          <ac:chgData name="Karl Michael Höferl" userId="544d2ce1-0a3b-4706-9dfd-c6d69d0e3c8e" providerId="ADAL" clId="{0B51D8BA-0714-41D7-9582-57A4534B45EB}" dt="2024-11-15T14:00:13.631" v="918" actId="20577"/>
          <ac:spMkLst>
            <pc:docMk/>
            <pc:sldMk cId="226193250" sldId="1104"/>
            <ac:spMk id="5" creationId="{D0776AC8-2821-2A1D-B461-2DE00897AFC0}"/>
          </ac:spMkLst>
        </pc:spChg>
        <pc:spChg chg="add">
          <ac:chgData name="Karl Michael Höferl" userId="544d2ce1-0a3b-4706-9dfd-c6d69d0e3c8e" providerId="ADAL" clId="{0B51D8BA-0714-41D7-9582-57A4534B45EB}" dt="2024-11-15T13:51:25.406" v="788"/>
          <ac:spMkLst>
            <pc:docMk/>
            <pc:sldMk cId="226193250" sldId="1104"/>
            <ac:spMk id="8" creationId="{B328F9EA-54CC-9579-D0AA-54B569313DE9}"/>
          </ac:spMkLst>
        </pc:spChg>
        <pc:spChg chg="add mod">
          <ac:chgData name="Karl Michael Höferl" userId="544d2ce1-0a3b-4706-9dfd-c6d69d0e3c8e" providerId="ADAL" clId="{0B51D8BA-0714-41D7-9582-57A4534B45EB}" dt="2024-11-15T13:51:30.405" v="791"/>
          <ac:spMkLst>
            <pc:docMk/>
            <pc:sldMk cId="226193250" sldId="1104"/>
            <ac:spMk id="9" creationId="{43B547C6-DA5E-5DC6-1309-2536EF8A06CD}"/>
          </ac:spMkLst>
        </pc:spChg>
        <pc:picChg chg="add del mod">
          <ac:chgData name="Karl Michael Höferl" userId="544d2ce1-0a3b-4706-9dfd-c6d69d0e3c8e" providerId="ADAL" clId="{0B51D8BA-0714-41D7-9582-57A4534B45EB}" dt="2024-11-15T13:59:43.718" v="914" actId="478"/>
          <ac:picMkLst>
            <pc:docMk/>
            <pc:sldMk cId="226193250" sldId="1104"/>
            <ac:picMk id="7" creationId="{E97A389D-A8BA-E113-1F0C-7F02FDB320C0}"/>
          </ac:picMkLst>
        </pc:picChg>
        <pc:picChg chg="add mod">
          <ac:chgData name="Karl Michael Höferl" userId="544d2ce1-0a3b-4706-9dfd-c6d69d0e3c8e" providerId="ADAL" clId="{0B51D8BA-0714-41D7-9582-57A4534B45EB}" dt="2024-11-15T13:59:41.571" v="913"/>
          <ac:picMkLst>
            <pc:docMk/>
            <pc:sldMk cId="226193250" sldId="1104"/>
            <ac:picMk id="10" creationId="{16AD36F4-CAB9-FFE5-EC9E-34319799B65C}"/>
          </ac:picMkLst>
        </pc:picChg>
        <pc:picChg chg="add mod">
          <ac:chgData name="Karl Michael Höferl" userId="544d2ce1-0a3b-4706-9dfd-c6d69d0e3c8e" providerId="ADAL" clId="{0B51D8BA-0714-41D7-9582-57A4534B45EB}" dt="2024-11-15T13:59:41.571" v="913"/>
          <ac:picMkLst>
            <pc:docMk/>
            <pc:sldMk cId="226193250" sldId="1104"/>
            <ac:picMk id="11" creationId="{D49DAE33-0B57-2E39-A8E4-BBF26C83B2C4}"/>
          </ac:picMkLst>
        </pc:picChg>
      </pc:sldChg>
      <pc:sldChg chg="addSp delSp modSp add mod">
        <pc:chgData name="Karl Michael Höferl" userId="544d2ce1-0a3b-4706-9dfd-c6d69d0e3c8e" providerId="ADAL" clId="{0B51D8BA-0714-41D7-9582-57A4534B45EB}" dt="2024-11-15T14:00:19.230" v="919" actId="20577"/>
        <pc:sldMkLst>
          <pc:docMk/>
          <pc:sldMk cId="2066990643" sldId="1105"/>
        </pc:sldMkLst>
        <pc:spChg chg="mod">
          <ac:chgData name="Karl Michael Höferl" userId="544d2ce1-0a3b-4706-9dfd-c6d69d0e3c8e" providerId="ADAL" clId="{0B51D8BA-0714-41D7-9582-57A4534B45EB}" dt="2024-11-15T13:54:37.224" v="860"/>
          <ac:spMkLst>
            <pc:docMk/>
            <pc:sldMk cId="2066990643" sldId="1105"/>
            <ac:spMk id="3" creationId="{BD25C31B-53DD-3FC1-2DC3-ADDED16DE10A}"/>
          </ac:spMkLst>
        </pc:spChg>
        <pc:spChg chg="mod">
          <ac:chgData name="Karl Michael Höferl" userId="544d2ce1-0a3b-4706-9dfd-c6d69d0e3c8e" providerId="ADAL" clId="{0B51D8BA-0714-41D7-9582-57A4534B45EB}" dt="2024-11-15T13:57:11.635" v="908" actId="948"/>
          <ac:spMkLst>
            <pc:docMk/>
            <pc:sldMk cId="2066990643" sldId="1105"/>
            <ac:spMk id="4" creationId="{23C2785A-F02C-48F8-74CA-701B222D5063}"/>
          </ac:spMkLst>
        </pc:spChg>
        <pc:spChg chg="mod">
          <ac:chgData name="Karl Michael Höferl" userId="544d2ce1-0a3b-4706-9dfd-c6d69d0e3c8e" providerId="ADAL" clId="{0B51D8BA-0714-41D7-9582-57A4534B45EB}" dt="2024-11-15T14:00:19.230" v="919" actId="20577"/>
          <ac:spMkLst>
            <pc:docMk/>
            <pc:sldMk cId="2066990643" sldId="1105"/>
            <ac:spMk id="5" creationId="{D0776AC8-2821-2A1D-B461-2DE00897AFC0}"/>
          </ac:spMkLst>
        </pc:spChg>
        <pc:picChg chg="del">
          <ac:chgData name="Karl Michael Höferl" userId="544d2ce1-0a3b-4706-9dfd-c6d69d0e3c8e" providerId="ADAL" clId="{0B51D8BA-0714-41D7-9582-57A4534B45EB}" dt="2024-11-15T13:59:50.218" v="916" actId="478"/>
          <ac:picMkLst>
            <pc:docMk/>
            <pc:sldMk cId="2066990643" sldId="1105"/>
            <ac:picMk id="7" creationId="{E97A389D-A8BA-E113-1F0C-7F02FDB320C0}"/>
          </ac:picMkLst>
        </pc:picChg>
        <pc:picChg chg="add mod">
          <ac:chgData name="Karl Michael Höferl" userId="544d2ce1-0a3b-4706-9dfd-c6d69d0e3c8e" providerId="ADAL" clId="{0B51D8BA-0714-41D7-9582-57A4534B45EB}" dt="2024-11-15T13:59:48.400" v="915"/>
          <ac:picMkLst>
            <pc:docMk/>
            <pc:sldMk cId="2066990643" sldId="1105"/>
            <ac:picMk id="8" creationId="{517366CA-C329-5827-71A5-1D3E040FBFDE}"/>
          </ac:picMkLst>
        </pc:picChg>
        <pc:picChg chg="add mod">
          <ac:chgData name="Karl Michael Höferl" userId="544d2ce1-0a3b-4706-9dfd-c6d69d0e3c8e" providerId="ADAL" clId="{0B51D8BA-0714-41D7-9582-57A4534B45EB}" dt="2024-11-15T13:59:48.400" v="915"/>
          <ac:picMkLst>
            <pc:docMk/>
            <pc:sldMk cId="2066990643" sldId="1105"/>
            <ac:picMk id="9" creationId="{781FA18E-9F25-3FCF-2635-C5CAB67795B6}"/>
          </ac:picMkLst>
        </pc:picChg>
      </pc:sldChg>
      <pc:sldChg chg="modSp add">
        <pc:chgData name="Karl Michael Höferl" userId="544d2ce1-0a3b-4706-9dfd-c6d69d0e3c8e" providerId="ADAL" clId="{0B51D8BA-0714-41D7-9582-57A4534B45EB}" dt="2024-11-15T14:01:06.148" v="922" actId="14100"/>
        <pc:sldMkLst>
          <pc:docMk/>
          <pc:sldMk cId="1546681504" sldId="1106"/>
        </pc:sldMkLst>
        <pc:picChg chg="mod">
          <ac:chgData name="Karl Michael Höferl" userId="544d2ce1-0a3b-4706-9dfd-c6d69d0e3c8e" providerId="ADAL" clId="{0B51D8BA-0714-41D7-9582-57A4534B45EB}" dt="2024-11-15T14:01:06.148" v="922" actId="14100"/>
          <ac:picMkLst>
            <pc:docMk/>
            <pc:sldMk cId="1546681504" sldId="1106"/>
            <ac:picMk id="2052" creationId="{FC8953A8-6580-D9D2-6DC8-29F63C5602BE}"/>
          </ac:picMkLst>
        </pc:picChg>
      </pc:sldChg>
      <pc:sldChg chg="addSp delSp modSp new mod modShow">
        <pc:chgData name="Karl Michael Höferl" userId="544d2ce1-0a3b-4706-9dfd-c6d69d0e3c8e" providerId="ADAL" clId="{0B51D8BA-0714-41D7-9582-57A4534B45EB}" dt="2024-11-21T06:54:27.869" v="1221" actId="729"/>
        <pc:sldMkLst>
          <pc:docMk/>
          <pc:sldMk cId="1972699710" sldId="1107"/>
        </pc:sldMkLst>
        <pc:spChg chg="mod">
          <ac:chgData name="Karl Michael Höferl" userId="544d2ce1-0a3b-4706-9dfd-c6d69d0e3c8e" providerId="ADAL" clId="{0B51D8BA-0714-41D7-9582-57A4534B45EB}" dt="2024-11-15T14:02:09.848" v="960" actId="20577"/>
          <ac:spMkLst>
            <pc:docMk/>
            <pc:sldMk cId="1972699710" sldId="1107"/>
            <ac:spMk id="3" creationId="{5578E5CC-F4E0-CBD8-E6C3-01D9A0702DE7}"/>
          </ac:spMkLst>
        </pc:spChg>
        <pc:spChg chg="del">
          <ac:chgData name="Karl Michael Höferl" userId="544d2ce1-0a3b-4706-9dfd-c6d69d0e3c8e" providerId="ADAL" clId="{0B51D8BA-0714-41D7-9582-57A4534B45EB}" dt="2024-11-15T14:04:30.734" v="961" actId="22"/>
          <ac:spMkLst>
            <pc:docMk/>
            <pc:sldMk cId="1972699710" sldId="1107"/>
            <ac:spMk id="4" creationId="{06A2144A-D50A-E2CB-874F-E614B781DE7B}"/>
          </ac:spMkLst>
        </pc:spChg>
        <pc:spChg chg="mod">
          <ac:chgData name="Karl Michael Höferl" userId="544d2ce1-0a3b-4706-9dfd-c6d69d0e3c8e" providerId="ADAL" clId="{0B51D8BA-0714-41D7-9582-57A4534B45EB}" dt="2024-11-15T14:25:15.200" v="1046" actId="2"/>
          <ac:spMkLst>
            <pc:docMk/>
            <pc:sldMk cId="1972699710" sldId="1107"/>
            <ac:spMk id="5" creationId="{D49EF782-323D-CBCD-F728-318F3E949A22}"/>
          </ac:spMkLst>
        </pc:spChg>
        <pc:picChg chg="add mod ord">
          <ac:chgData name="Karl Michael Höferl" userId="544d2ce1-0a3b-4706-9dfd-c6d69d0e3c8e" providerId="ADAL" clId="{0B51D8BA-0714-41D7-9582-57A4534B45EB}" dt="2024-11-15T14:05:08.976" v="987" actId="1076"/>
          <ac:picMkLst>
            <pc:docMk/>
            <pc:sldMk cId="1972699710" sldId="1107"/>
            <ac:picMk id="8" creationId="{DE9C0B96-F9FB-E795-9F81-FC2F074549CB}"/>
          </ac:picMkLst>
        </pc:picChg>
      </pc:sldChg>
      <pc:sldChg chg="addSp delSp modSp new mod modClrScheme chgLayout">
        <pc:chgData name="Karl Michael Höferl" userId="544d2ce1-0a3b-4706-9dfd-c6d69d0e3c8e" providerId="ADAL" clId="{0B51D8BA-0714-41D7-9582-57A4534B45EB}" dt="2024-11-21T06:53:35.323" v="1200" actId="20577"/>
        <pc:sldMkLst>
          <pc:docMk/>
          <pc:sldMk cId="1226699866" sldId="1108"/>
        </pc:sldMkLst>
        <pc:spChg chg="mod ord">
          <ac:chgData name="Karl Michael Höferl" userId="544d2ce1-0a3b-4706-9dfd-c6d69d0e3c8e" providerId="ADAL" clId="{0B51D8BA-0714-41D7-9582-57A4534B45EB}" dt="2024-11-21T06:53:08.341" v="1167" actId="700"/>
          <ac:spMkLst>
            <pc:docMk/>
            <pc:sldMk cId="1226699866" sldId="1108"/>
            <ac:spMk id="2" creationId="{0EB3363A-D7B1-3A7A-DB8C-E2BF875193A7}"/>
          </ac:spMkLst>
        </pc:spChg>
        <pc:spChg chg="del mod ord">
          <ac:chgData name="Karl Michael Höferl" userId="544d2ce1-0a3b-4706-9dfd-c6d69d0e3c8e" providerId="ADAL" clId="{0B51D8BA-0714-41D7-9582-57A4534B45EB}" dt="2024-11-21T06:53:08.341" v="1167" actId="700"/>
          <ac:spMkLst>
            <pc:docMk/>
            <pc:sldMk cId="1226699866" sldId="1108"/>
            <ac:spMk id="3" creationId="{E001D03A-484C-0B91-3307-D2F55CC0DC0A}"/>
          </ac:spMkLst>
        </pc:spChg>
        <pc:spChg chg="del">
          <ac:chgData name="Karl Michael Höferl" userId="544d2ce1-0a3b-4706-9dfd-c6d69d0e3c8e" providerId="ADAL" clId="{0B51D8BA-0714-41D7-9582-57A4534B45EB}" dt="2024-11-21T06:53:08.341" v="1167" actId="700"/>
          <ac:spMkLst>
            <pc:docMk/>
            <pc:sldMk cId="1226699866" sldId="1108"/>
            <ac:spMk id="4" creationId="{7E6B5B15-3919-905F-2F83-356DC8ED609A}"/>
          </ac:spMkLst>
        </pc:spChg>
        <pc:spChg chg="del">
          <ac:chgData name="Karl Michael Höferl" userId="544d2ce1-0a3b-4706-9dfd-c6d69d0e3c8e" providerId="ADAL" clId="{0B51D8BA-0714-41D7-9582-57A4534B45EB}" dt="2024-11-21T06:53:08.341" v="1167" actId="700"/>
          <ac:spMkLst>
            <pc:docMk/>
            <pc:sldMk cId="1226699866" sldId="1108"/>
            <ac:spMk id="5" creationId="{870EB1ED-3A98-31EF-0CAA-012A14CD6BE2}"/>
          </ac:spMkLst>
        </pc:spChg>
        <pc:spChg chg="mod ord">
          <ac:chgData name="Karl Michael Höferl" userId="544d2ce1-0a3b-4706-9dfd-c6d69d0e3c8e" providerId="ADAL" clId="{0B51D8BA-0714-41D7-9582-57A4534B45EB}" dt="2024-11-21T06:53:08.341" v="1167" actId="700"/>
          <ac:spMkLst>
            <pc:docMk/>
            <pc:sldMk cId="1226699866" sldId="1108"/>
            <ac:spMk id="6" creationId="{3B290120-2032-E94D-A235-DA58BB26EE0D}"/>
          </ac:spMkLst>
        </pc:spChg>
        <pc:spChg chg="add mod ord">
          <ac:chgData name="Karl Michael Höferl" userId="544d2ce1-0a3b-4706-9dfd-c6d69d0e3c8e" providerId="ADAL" clId="{0B51D8BA-0714-41D7-9582-57A4534B45EB}" dt="2024-11-21T06:53:35.323" v="1200" actId="20577"/>
          <ac:spMkLst>
            <pc:docMk/>
            <pc:sldMk cId="1226699866" sldId="1108"/>
            <ac:spMk id="7" creationId="{6D48265A-96F2-9C87-84B5-596060FF0E80}"/>
          </ac:spMkLst>
        </pc:spChg>
      </pc:sldChg>
      <pc:sldChg chg="modSp add mod">
        <pc:chgData name="Karl Michael Höferl" userId="544d2ce1-0a3b-4706-9dfd-c6d69d0e3c8e" providerId="ADAL" clId="{0B51D8BA-0714-41D7-9582-57A4534B45EB}" dt="2024-11-21T06:54:09.058" v="1220" actId="20577"/>
        <pc:sldMkLst>
          <pc:docMk/>
          <pc:sldMk cId="2140866863" sldId="1109"/>
        </pc:sldMkLst>
        <pc:spChg chg="mod">
          <ac:chgData name="Karl Michael Höferl" userId="544d2ce1-0a3b-4706-9dfd-c6d69d0e3c8e" providerId="ADAL" clId="{0B51D8BA-0714-41D7-9582-57A4534B45EB}" dt="2024-11-21T06:54:09.058" v="1220" actId="20577"/>
          <ac:spMkLst>
            <pc:docMk/>
            <pc:sldMk cId="2140866863" sldId="1109"/>
            <ac:spMk id="7" creationId="{6D48265A-96F2-9C87-84B5-596060FF0E80}"/>
          </ac:spMkLst>
        </pc:spChg>
      </pc:sldChg>
      <pc:sldChg chg="modSp add mod">
        <pc:chgData name="Karl Michael Höferl" userId="544d2ce1-0a3b-4706-9dfd-c6d69d0e3c8e" providerId="ADAL" clId="{0B51D8BA-0714-41D7-9582-57A4534B45EB}" dt="2024-11-21T06:56:18.202" v="1241" actId="20577"/>
        <pc:sldMkLst>
          <pc:docMk/>
          <pc:sldMk cId="3814235950" sldId="1110"/>
        </pc:sldMkLst>
        <pc:spChg chg="mod">
          <ac:chgData name="Karl Michael Höferl" userId="544d2ce1-0a3b-4706-9dfd-c6d69d0e3c8e" providerId="ADAL" clId="{0B51D8BA-0714-41D7-9582-57A4534B45EB}" dt="2024-11-21T06:56:18.202" v="1241" actId="20577"/>
          <ac:spMkLst>
            <pc:docMk/>
            <pc:sldMk cId="3814235950" sldId="1110"/>
            <ac:spMk id="7" creationId="{6D48265A-96F2-9C87-84B5-596060FF0E80}"/>
          </ac:spMkLst>
        </pc:spChg>
      </pc:sldChg>
      <pc:sldChg chg="addSp delSp modSp new mod ord">
        <pc:chgData name="Karl Michael Höferl" userId="544d2ce1-0a3b-4706-9dfd-c6d69d0e3c8e" providerId="ADAL" clId="{0B51D8BA-0714-41D7-9582-57A4534B45EB}" dt="2024-11-21T08:46:02.100" v="2570"/>
        <pc:sldMkLst>
          <pc:docMk/>
          <pc:sldMk cId="3644623432" sldId="1111"/>
        </pc:sldMkLst>
        <pc:spChg chg="mod">
          <ac:chgData name="Karl Michael Höferl" userId="544d2ce1-0a3b-4706-9dfd-c6d69d0e3c8e" providerId="ADAL" clId="{0B51D8BA-0714-41D7-9582-57A4534B45EB}" dt="2024-11-21T07:51:15.596" v="1258"/>
          <ac:spMkLst>
            <pc:docMk/>
            <pc:sldMk cId="3644623432" sldId="1111"/>
            <ac:spMk id="3" creationId="{DE81A647-A9C5-1CF9-153A-2433A4840B19}"/>
          </ac:spMkLst>
        </pc:spChg>
        <pc:spChg chg="del">
          <ac:chgData name="Karl Michael Höferl" userId="544d2ce1-0a3b-4706-9dfd-c6d69d0e3c8e" providerId="ADAL" clId="{0B51D8BA-0714-41D7-9582-57A4534B45EB}" dt="2024-11-21T07:51:02.883" v="1243" actId="22"/>
          <ac:spMkLst>
            <pc:docMk/>
            <pc:sldMk cId="3644623432" sldId="1111"/>
            <ac:spMk id="4" creationId="{2F0A1563-C684-35A5-745E-96F9730CDDE4}"/>
          </ac:spMkLst>
        </pc:spChg>
        <pc:picChg chg="add mod ord">
          <ac:chgData name="Karl Michael Höferl" userId="544d2ce1-0a3b-4706-9dfd-c6d69d0e3c8e" providerId="ADAL" clId="{0B51D8BA-0714-41D7-9582-57A4534B45EB}" dt="2024-11-21T07:51:32.808" v="1260"/>
          <ac:picMkLst>
            <pc:docMk/>
            <pc:sldMk cId="3644623432" sldId="1111"/>
            <ac:picMk id="8" creationId="{C9D35B2F-2422-F04E-5577-A7605C49C351}"/>
          </ac:picMkLst>
        </pc:picChg>
      </pc:sldChg>
      <pc:sldChg chg="add ord">
        <pc:chgData name="Karl Michael Höferl" userId="544d2ce1-0a3b-4706-9dfd-c6d69d0e3c8e" providerId="ADAL" clId="{0B51D8BA-0714-41D7-9582-57A4534B45EB}" dt="2024-11-21T08:46:02.100" v="2570"/>
        <pc:sldMkLst>
          <pc:docMk/>
          <pc:sldMk cId="2024833635" sldId="1112"/>
        </pc:sldMkLst>
      </pc:sldChg>
      <pc:sldChg chg="addSp delSp modSp new mod modClrScheme chgLayout">
        <pc:chgData name="Karl Michael Höferl" userId="544d2ce1-0a3b-4706-9dfd-c6d69d0e3c8e" providerId="ADAL" clId="{0B51D8BA-0714-41D7-9582-57A4534B45EB}" dt="2024-11-21T07:53:00.048" v="1265" actId="700"/>
        <pc:sldMkLst>
          <pc:docMk/>
          <pc:sldMk cId="2901484923" sldId="1113"/>
        </pc:sldMkLst>
        <pc:spChg chg="mod ord">
          <ac:chgData name="Karl Michael Höferl" userId="544d2ce1-0a3b-4706-9dfd-c6d69d0e3c8e" providerId="ADAL" clId="{0B51D8BA-0714-41D7-9582-57A4534B45EB}" dt="2024-11-21T07:53:00.048" v="1265" actId="700"/>
          <ac:spMkLst>
            <pc:docMk/>
            <pc:sldMk cId="2901484923" sldId="1113"/>
            <ac:spMk id="2" creationId="{360F26C6-D342-0566-F407-6C47D46DBD04}"/>
          </ac:spMkLst>
        </pc:spChg>
        <pc:spChg chg="del mod ord">
          <ac:chgData name="Karl Michael Höferl" userId="544d2ce1-0a3b-4706-9dfd-c6d69d0e3c8e" providerId="ADAL" clId="{0B51D8BA-0714-41D7-9582-57A4534B45EB}" dt="2024-11-21T07:53:00.048" v="1265" actId="700"/>
          <ac:spMkLst>
            <pc:docMk/>
            <pc:sldMk cId="2901484923" sldId="1113"/>
            <ac:spMk id="3" creationId="{0CAF004E-8341-D8B5-1CCB-68315841FBE9}"/>
          </ac:spMkLst>
        </pc:spChg>
        <pc:spChg chg="del">
          <ac:chgData name="Karl Michael Höferl" userId="544d2ce1-0a3b-4706-9dfd-c6d69d0e3c8e" providerId="ADAL" clId="{0B51D8BA-0714-41D7-9582-57A4534B45EB}" dt="2024-11-21T07:53:00.048" v="1265" actId="700"/>
          <ac:spMkLst>
            <pc:docMk/>
            <pc:sldMk cId="2901484923" sldId="1113"/>
            <ac:spMk id="4" creationId="{F8DE9E3E-EFB4-32D9-D956-BE21EE42A3E5}"/>
          </ac:spMkLst>
        </pc:spChg>
        <pc:spChg chg="del">
          <ac:chgData name="Karl Michael Höferl" userId="544d2ce1-0a3b-4706-9dfd-c6d69d0e3c8e" providerId="ADAL" clId="{0B51D8BA-0714-41D7-9582-57A4534B45EB}" dt="2024-11-21T07:53:00.048" v="1265" actId="700"/>
          <ac:spMkLst>
            <pc:docMk/>
            <pc:sldMk cId="2901484923" sldId="1113"/>
            <ac:spMk id="5" creationId="{095039E1-4AF9-1443-8904-9CBFF1A30725}"/>
          </ac:spMkLst>
        </pc:spChg>
        <pc:spChg chg="mod ord">
          <ac:chgData name="Karl Michael Höferl" userId="544d2ce1-0a3b-4706-9dfd-c6d69d0e3c8e" providerId="ADAL" clId="{0B51D8BA-0714-41D7-9582-57A4534B45EB}" dt="2024-11-21T07:53:00.048" v="1265" actId="700"/>
          <ac:spMkLst>
            <pc:docMk/>
            <pc:sldMk cId="2901484923" sldId="1113"/>
            <ac:spMk id="6" creationId="{7B523F43-DB03-77C6-BFD6-8D3B49936D67}"/>
          </ac:spMkLst>
        </pc:spChg>
        <pc:spChg chg="add mod ord">
          <ac:chgData name="Karl Michael Höferl" userId="544d2ce1-0a3b-4706-9dfd-c6d69d0e3c8e" providerId="ADAL" clId="{0B51D8BA-0714-41D7-9582-57A4534B45EB}" dt="2024-11-21T07:53:00.048" v="1265" actId="700"/>
          <ac:spMkLst>
            <pc:docMk/>
            <pc:sldMk cId="2901484923" sldId="1113"/>
            <ac:spMk id="7" creationId="{0C5F2192-B5C7-7373-11F2-1E8BE3CEBB48}"/>
          </ac:spMkLst>
        </pc:spChg>
      </pc:sldChg>
      <pc:sldChg chg="modSp new mod">
        <pc:chgData name="Karl Michael Höferl" userId="544d2ce1-0a3b-4706-9dfd-c6d69d0e3c8e" providerId="ADAL" clId="{0B51D8BA-0714-41D7-9582-57A4534B45EB}" dt="2024-11-21T08:32:17.394" v="2080" actId="207"/>
        <pc:sldMkLst>
          <pc:docMk/>
          <pc:sldMk cId="2298719678" sldId="1114"/>
        </pc:sldMkLst>
        <pc:spChg chg="mod">
          <ac:chgData name="Karl Michael Höferl" userId="544d2ce1-0a3b-4706-9dfd-c6d69d0e3c8e" providerId="ADAL" clId="{0B51D8BA-0714-41D7-9582-57A4534B45EB}" dt="2024-11-21T08:06:58.876" v="1301" actId="20577"/>
          <ac:spMkLst>
            <pc:docMk/>
            <pc:sldMk cId="2298719678" sldId="1114"/>
            <ac:spMk id="3" creationId="{A8876C7B-736B-3498-8ECA-8A5600B5073E}"/>
          </ac:spMkLst>
        </pc:spChg>
        <pc:spChg chg="mod">
          <ac:chgData name="Karl Michael Höferl" userId="544d2ce1-0a3b-4706-9dfd-c6d69d0e3c8e" providerId="ADAL" clId="{0B51D8BA-0714-41D7-9582-57A4534B45EB}" dt="2024-11-21T08:32:17.394" v="2080" actId="207"/>
          <ac:spMkLst>
            <pc:docMk/>
            <pc:sldMk cId="2298719678" sldId="1114"/>
            <ac:spMk id="4" creationId="{4A7BAF23-5BFE-9A55-43E0-1487124AD559}"/>
          </ac:spMkLst>
        </pc:spChg>
      </pc:sldChg>
      <pc:sldChg chg="addSp modSp add mod">
        <pc:chgData name="Karl Michael Höferl" userId="544d2ce1-0a3b-4706-9dfd-c6d69d0e3c8e" providerId="ADAL" clId="{0B51D8BA-0714-41D7-9582-57A4534B45EB}" dt="2024-11-21T08:20:02.522" v="1728" actId="113"/>
        <pc:sldMkLst>
          <pc:docMk/>
          <pc:sldMk cId="1396349005" sldId="1115"/>
        </pc:sldMkLst>
        <pc:spChg chg="mod">
          <ac:chgData name="Karl Michael Höferl" userId="544d2ce1-0a3b-4706-9dfd-c6d69d0e3c8e" providerId="ADAL" clId="{0B51D8BA-0714-41D7-9582-57A4534B45EB}" dt="2024-11-21T08:11:03.393" v="1405" actId="20577"/>
          <ac:spMkLst>
            <pc:docMk/>
            <pc:sldMk cId="1396349005" sldId="1115"/>
            <ac:spMk id="3" creationId="{A8876C7B-736B-3498-8ECA-8A5600B5073E}"/>
          </ac:spMkLst>
        </pc:spChg>
        <pc:spChg chg="mod">
          <ac:chgData name="Karl Michael Höferl" userId="544d2ce1-0a3b-4706-9dfd-c6d69d0e3c8e" providerId="ADAL" clId="{0B51D8BA-0714-41D7-9582-57A4534B45EB}" dt="2024-11-21T08:20:02.522" v="1728" actId="113"/>
          <ac:spMkLst>
            <pc:docMk/>
            <pc:sldMk cId="1396349005" sldId="1115"/>
            <ac:spMk id="4" creationId="{4A7BAF23-5BFE-9A55-43E0-1487124AD559}"/>
          </ac:spMkLst>
        </pc:spChg>
        <pc:spChg chg="mod">
          <ac:chgData name="Karl Michael Höferl" userId="544d2ce1-0a3b-4706-9dfd-c6d69d0e3c8e" providerId="ADAL" clId="{0B51D8BA-0714-41D7-9582-57A4534B45EB}" dt="2024-11-21T08:19:36.858" v="1723" actId="20577"/>
          <ac:spMkLst>
            <pc:docMk/>
            <pc:sldMk cId="1396349005" sldId="1115"/>
            <ac:spMk id="5" creationId="{E481E298-1A21-773D-C324-C1842B2DD027}"/>
          </ac:spMkLst>
        </pc:spChg>
        <pc:picChg chg="add mod">
          <ac:chgData name="Karl Michael Höferl" userId="544d2ce1-0a3b-4706-9dfd-c6d69d0e3c8e" providerId="ADAL" clId="{0B51D8BA-0714-41D7-9582-57A4534B45EB}" dt="2024-11-21T08:18:28.686" v="1716" actId="1076"/>
          <ac:picMkLst>
            <pc:docMk/>
            <pc:sldMk cId="1396349005" sldId="1115"/>
            <ac:picMk id="1026" creationId="{C2EBBD03-D4D4-DE39-0529-159021E814FC}"/>
          </ac:picMkLst>
        </pc:picChg>
      </pc:sldChg>
      <pc:sldChg chg="modSp add del mod ord">
        <pc:chgData name="Karl Michael Höferl" userId="544d2ce1-0a3b-4706-9dfd-c6d69d0e3c8e" providerId="ADAL" clId="{0B51D8BA-0714-41D7-9582-57A4534B45EB}" dt="2024-11-21T08:32:25.947" v="2081" actId="47"/>
        <pc:sldMkLst>
          <pc:docMk/>
          <pc:sldMk cId="3757443701" sldId="1116"/>
        </pc:sldMkLst>
        <pc:spChg chg="mod">
          <ac:chgData name="Karl Michael Höferl" userId="544d2ce1-0a3b-4706-9dfd-c6d69d0e3c8e" providerId="ADAL" clId="{0B51D8BA-0714-41D7-9582-57A4534B45EB}" dt="2024-11-21T08:20:35.316" v="1730" actId="207"/>
          <ac:spMkLst>
            <pc:docMk/>
            <pc:sldMk cId="3757443701" sldId="1116"/>
            <ac:spMk id="4" creationId="{4A7BAF23-5BFE-9A55-43E0-1487124AD559}"/>
          </ac:spMkLst>
        </pc:spChg>
      </pc:sldChg>
      <pc:sldChg chg="addSp delSp modSp add mod ord">
        <pc:chgData name="Karl Michael Höferl" userId="544d2ce1-0a3b-4706-9dfd-c6d69d0e3c8e" providerId="ADAL" clId="{0B51D8BA-0714-41D7-9582-57A4534B45EB}" dt="2024-11-21T08:28:02.006" v="2037" actId="478"/>
        <pc:sldMkLst>
          <pc:docMk/>
          <pc:sldMk cId="784999135" sldId="1117"/>
        </pc:sldMkLst>
        <pc:spChg chg="mod">
          <ac:chgData name="Karl Michael Höferl" userId="544d2ce1-0a3b-4706-9dfd-c6d69d0e3c8e" providerId="ADAL" clId="{0B51D8BA-0714-41D7-9582-57A4534B45EB}" dt="2024-11-21T08:27:54.270" v="2035" actId="20577"/>
          <ac:spMkLst>
            <pc:docMk/>
            <pc:sldMk cId="784999135" sldId="1117"/>
            <ac:spMk id="3" creationId="{A8876C7B-736B-3498-8ECA-8A5600B5073E}"/>
          </ac:spMkLst>
        </pc:spChg>
        <pc:spChg chg="mod">
          <ac:chgData name="Karl Michael Höferl" userId="544d2ce1-0a3b-4706-9dfd-c6d69d0e3c8e" providerId="ADAL" clId="{0B51D8BA-0714-41D7-9582-57A4534B45EB}" dt="2024-11-21T08:25:51.761" v="2027" actId="948"/>
          <ac:spMkLst>
            <pc:docMk/>
            <pc:sldMk cId="784999135" sldId="1117"/>
            <ac:spMk id="4" creationId="{4A7BAF23-5BFE-9A55-43E0-1487124AD559}"/>
          </ac:spMkLst>
        </pc:spChg>
        <pc:picChg chg="add del">
          <ac:chgData name="Karl Michael Höferl" userId="544d2ce1-0a3b-4706-9dfd-c6d69d0e3c8e" providerId="ADAL" clId="{0B51D8BA-0714-41D7-9582-57A4534B45EB}" dt="2024-11-21T08:28:02.006" v="2037" actId="478"/>
          <ac:picMkLst>
            <pc:docMk/>
            <pc:sldMk cId="784999135" sldId="1117"/>
            <ac:picMk id="2050" creationId="{68D1629C-108E-D97E-FBAC-5CE104709D98}"/>
          </ac:picMkLst>
        </pc:picChg>
      </pc:sldChg>
      <pc:sldChg chg="addSp delSp modSp add mod">
        <pc:chgData name="Karl Michael Höferl" userId="544d2ce1-0a3b-4706-9dfd-c6d69d0e3c8e" providerId="ADAL" clId="{0B51D8BA-0714-41D7-9582-57A4534B45EB}" dt="2024-11-21T08:31:45.223" v="2079" actId="20577"/>
        <pc:sldMkLst>
          <pc:docMk/>
          <pc:sldMk cId="1534246116" sldId="1118"/>
        </pc:sldMkLst>
        <pc:spChg chg="del">
          <ac:chgData name="Karl Michael Höferl" userId="544d2ce1-0a3b-4706-9dfd-c6d69d0e3c8e" providerId="ADAL" clId="{0B51D8BA-0714-41D7-9582-57A4534B45EB}" dt="2024-11-21T08:28:06.511" v="2038" actId="478"/>
          <ac:spMkLst>
            <pc:docMk/>
            <pc:sldMk cId="1534246116" sldId="1118"/>
            <ac:spMk id="4" creationId="{4A7BAF23-5BFE-9A55-43E0-1487124AD559}"/>
          </ac:spMkLst>
        </pc:spChg>
        <pc:spChg chg="mod">
          <ac:chgData name="Karl Michael Höferl" userId="544d2ce1-0a3b-4706-9dfd-c6d69d0e3c8e" providerId="ADAL" clId="{0B51D8BA-0714-41D7-9582-57A4534B45EB}" dt="2024-11-21T08:31:45.223" v="2079" actId="20577"/>
          <ac:spMkLst>
            <pc:docMk/>
            <pc:sldMk cId="1534246116" sldId="1118"/>
            <ac:spMk id="5" creationId="{E481E298-1A21-773D-C324-C1842B2DD027}"/>
          </ac:spMkLst>
        </pc:spChg>
        <pc:spChg chg="add del mod">
          <ac:chgData name="Karl Michael Höferl" userId="544d2ce1-0a3b-4706-9dfd-c6d69d0e3c8e" providerId="ADAL" clId="{0B51D8BA-0714-41D7-9582-57A4534B45EB}" dt="2024-11-21T08:28:13.187" v="2040"/>
          <ac:spMkLst>
            <pc:docMk/>
            <pc:sldMk cId="1534246116" sldId="1118"/>
            <ac:spMk id="8" creationId="{2E4589B2-A749-E5ED-7B61-915CA8A13D7B}"/>
          </ac:spMkLst>
        </pc:spChg>
        <pc:picChg chg="add mod">
          <ac:chgData name="Karl Michael Höferl" userId="544d2ce1-0a3b-4706-9dfd-c6d69d0e3c8e" providerId="ADAL" clId="{0B51D8BA-0714-41D7-9582-57A4534B45EB}" dt="2024-11-21T08:30:41.421" v="2077" actId="1037"/>
          <ac:picMkLst>
            <pc:docMk/>
            <pc:sldMk cId="1534246116" sldId="1118"/>
            <ac:picMk id="9" creationId="{68D1629C-108E-D97E-FBAC-5CE104709D98}"/>
          </ac:picMkLst>
        </pc:picChg>
        <pc:picChg chg="add mod">
          <ac:chgData name="Karl Michael Höferl" userId="544d2ce1-0a3b-4706-9dfd-c6d69d0e3c8e" providerId="ADAL" clId="{0B51D8BA-0714-41D7-9582-57A4534B45EB}" dt="2024-11-21T08:30:41.421" v="2077" actId="1037"/>
          <ac:picMkLst>
            <pc:docMk/>
            <pc:sldMk cId="1534246116" sldId="1118"/>
            <ac:picMk id="11" creationId="{BD71F297-CC87-E0E2-BEEF-125831C77199}"/>
          </ac:picMkLst>
        </pc:picChg>
        <pc:picChg chg="del">
          <ac:chgData name="Karl Michael Höferl" userId="544d2ce1-0a3b-4706-9dfd-c6d69d0e3c8e" providerId="ADAL" clId="{0B51D8BA-0714-41D7-9582-57A4534B45EB}" dt="2024-11-21T08:28:11.881" v="2039" actId="21"/>
          <ac:picMkLst>
            <pc:docMk/>
            <pc:sldMk cId="1534246116" sldId="1118"/>
            <ac:picMk id="2050" creationId="{68D1629C-108E-D97E-FBAC-5CE104709D98}"/>
          </ac:picMkLst>
        </pc:picChg>
      </pc:sldChg>
      <pc:sldChg chg="add">
        <pc:chgData name="Karl Michael Höferl" userId="544d2ce1-0a3b-4706-9dfd-c6d69d0e3c8e" providerId="ADAL" clId="{0B51D8BA-0714-41D7-9582-57A4534B45EB}" dt="2024-11-21T08:32:42.754" v="2082"/>
        <pc:sldMkLst>
          <pc:docMk/>
          <pc:sldMk cId="3065437408" sldId="1119"/>
        </pc:sldMkLst>
      </pc:sldChg>
      <pc:sldChg chg="modSp new mod">
        <pc:chgData name="Karl Michael Höferl" userId="544d2ce1-0a3b-4706-9dfd-c6d69d0e3c8e" providerId="ADAL" clId="{0B51D8BA-0714-41D7-9582-57A4534B45EB}" dt="2024-11-21T08:37:36.229" v="2224" actId="113"/>
        <pc:sldMkLst>
          <pc:docMk/>
          <pc:sldMk cId="3337525493" sldId="1120"/>
        </pc:sldMkLst>
        <pc:spChg chg="mod">
          <ac:chgData name="Karl Michael Höferl" userId="544d2ce1-0a3b-4706-9dfd-c6d69d0e3c8e" providerId="ADAL" clId="{0B51D8BA-0714-41D7-9582-57A4534B45EB}" dt="2024-11-21T08:37:26.788" v="2220" actId="20577"/>
          <ac:spMkLst>
            <pc:docMk/>
            <pc:sldMk cId="3337525493" sldId="1120"/>
            <ac:spMk id="3" creationId="{A1ABA8DC-FD4A-DFD4-FB58-595C6C2E92C8}"/>
          </ac:spMkLst>
        </pc:spChg>
        <pc:spChg chg="mod">
          <ac:chgData name="Karl Michael Höferl" userId="544d2ce1-0a3b-4706-9dfd-c6d69d0e3c8e" providerId="ADAL" clId="{0B51D8BA-0714-41D7-9582-57A4534B45EB}" dt="2024-11-21T08:37:36.229" v="2224" actId="113"/>
          <ac:spMkLst>
            <pc:docMk/>
            <pc:sldMk cId="3337525493" sldId="1120"/>
            <ac:spMk id="4" creationId="{22DB6634-08CD-E73D-E3A9-C8D3F33F9BA1}"/>
          </ac:spMkLst>
        </pc:spChg>
      </pc:sldChg>
      <pc:sldChg chg="modSp add mod ord">
        <pc:chgData name="Karl Michael Höferl" userId="544d2ce1-0a3b-4706-9dfd-c6d69d0e3c8e" providerId="ADAL" clId="{0B51D8BA-0714-41D7-9582-57A4534B45EB}" dt="2024-11-21T08:42:52.542" v="2554" actId="313"/>
        <pc:sldMkLst>
          <pc:docMk/>
          <pc:sldMk cId="1298630083" sldId="1121"/>
        </pc:sldMkLst>
        <pc:spChg chg="mod">
          <ac:chgData name="Karl Michael Höferl" userId="544d2ce1-0a3b-4706-9dfd-c6d69d0e3c8e" providerId="ADAL" clId="{0B51D8BA-0714-41D7-9582-57A4534B45EB}" dt="2024-11-21T08:38:09.136" v="2229" actId="20577"/>
          <ac:spMkLst>
            <pc:docMk/>
            <pc:sldMk cId="1298630083" sldId="1121"/>
            <ac:spMk id="3" creationId="{A1ABA8DC-FD4A-DFD4-FB58-595C6C2E92C8}"/>
          </ac:spMkLst>
        </pc:spChg>
        <pc:spChg chg="mod">
          <ac:chgData name="Karl Michael Höferl" userId="544d2ce1-0a3b-4706-9dfd-c6d69d0e3c8e" providerId="ADAL" clId="{0B51D8BA-0714-41D7-9582-57A4534B45EB}" dt="2024-11-21T08:42:52.542" v="2554" actId="313"/>
          <ac:spMkLst>
            <pc:docMk/>
            <pc:sldMk cId="1298630083" sldId="1121"/>
            <ac:spMk id="4" creationId="{22DB6634-08CD-E73D-E3A9-C8D3F33F9BA1}"/>
          </ac:spMkLst>
        </pc:spChg>
      </pc:sldChg>
      <pc:sldChg chg="add">
        <pc:chgData name="Karl Michael Höferl" userId="544d2ce1-0a3b-4706-9dfd-c6d69d0e3c8e" providerId="ADAL" clId="{0B51D8BA-0714-41D7-9582-57A4534B45EB}" dt="2024-11-21T08:43:30.055" v="2555"/>
        <pc:sldMkLst>
          <pc:docMk/>
          <pc:sldMk cId="1091924027" sldId="11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14.609"/>
    </inkml:context>
    <inkml:brush xml:id="br0">
      <inkml:brushProperty name="width" value="0.05" units="cm"/>
      <inkml:brushProperty name="height" value="0.05" units="cm"/>
      <inkml:brushProperty name="color" value="#E71224"/>
    </inkml:brush>
  </inkml:definitions>
  <inkml:trace contextRef="#ctx0" brushRef="#br0">724 116 24575,'-1'9'0,"-2"2"0,0-2 0,-1 0 0,0 1 0,0-1 0,0 0 0,-1 1 0,0-2 0,-9 12 0,-11 22 0,-132 353 0,10-22 0,34-167 0,66-126 0,-45 106 0,56-112 0,27-57 0,-1 2 0,1-1 0,2 1 0,1 1 0,-1-1 0,-4 31 0,10-47 0,1 0 0,0-1 0,1 1 0,-1-2 0,0 2 0,0 0 0,2-1 0,-2 0 0,1 0 0,-1 1 0,1-2 0,1 2 0,-1 0 0,0-2 0,1 2 0,-1-2 0,0 0 0,1 2 0,-1-2 0,2 1 0,-2-1 0,0 2 0,2-2 0,-2 0 0,2 1 0,-2-2 0,2 1 0,0 0 0,-2 1 0,2-2 0,-1 1 0,0-1 0,0 0 0,1 1 0,0-1 0,-1 0 0,4 0 0,14 2 0,0-2 0,0 0 0,33-6 0,-24 2 0,1286-17 0,-850 24 0,-271 5 0,74-2 0,254-23 0,201-12 0,-443 10 0,535 36 0,-793-15 0,2-1 0,0 3 0,-1 0 0,0 1 0,1 2 0,-3 0 0,2 1 0,30 17 0,-32-14 0,2-1 0,0 0 0,1-1 0,0-1 0,0-1 0,41 5 0,155 6 0,-172-15 0,1035-31 0,-970 19 0,0 5 0,1 4 0,215 29 0,-205-14 0,0-6 0,201-10 0,-123-3 0,180-11 0,-139 3 0,192-11 0,153-2 0,-168 13 0,124-1 0,-536 14 0,1 0 0,-1 2 0,0-2 0,0 2 0,1 0 0,-1 1 0,-1-2 0,1 2 0,12 8 0,36 15 0,-15-15 0,2-3 0,0-1 0,-1-1 0,62 0 0,175-13 0,-266 5 0,453-32 0,327-6 0,143 39 0,-887-3 0,-1-1 0,62-14 0,-62 8 0,1 2 0,62 0 0,25 11 0,121-4 0,-256-1 0,1 2 0,0 0 0,0 0 0,-1 0 0,0-1 0,1 1 0,-1-1 0,0 1 0,1-2 0,-1 2 0,0-1 0,1 1 0,-1-1 0,0-1 0,1 1 0,-1 0 0,0 1 0,-1-2 0,2 1 0,-1 0 0,-1-1 0,1 1 0,1 0 0,-2-1 0,1 1 0,-1 0 0,0-2 0,1 2 0,-1-1 0,0 1 0,0 0 0,0-1 0,0 0 0,0 0 0,0 1 0,0 0 0,0-1 0,0 1 0,0-2 0,-1 2 0,1 0 0,0-1 0,-3-2 0,-2-13 0,0 0 0,-2-1 0,-12-19 0,3 1 0,-4-15 0,-40-75 0,34 74 0,-22-62 0,41 93 0,-1 0 0,-1-1 0,-1 2 0,0 0 0,-2 2 0,0-1 0,-2 0 0,1 1 0,-2 2 0,-1-2 0,0 2 0,0 2 0,-1-1 0,-32-20 0,35 29 0,1-2 0,0-2 0,1 1 0,0 0 0,0-2 0,1 0 0,-16-19 0,2-6 0,-30-51 0,-6-12 0,29 47 0,1-2 0,-30-78 0,-2-6 0,27 57-38,31 64-95,-2-1 0,1 2 1,-2 0-1,0 0 0,-2 0 1,0 2-1,0-1 0,-2 2 1,-18-22-1,18 27-6693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23.126"/>
    </inkml:context>
    <inkml:brush xml:id="br0">
      <inkml:brushProperty name="width" value="0.05" units="cm"/>
      <inkml:brushProperty name="height" value="0.05" units="cm"/>
      <inkml:brushProperty name="color" value="#00A0D7"/>
    </inkml:brush>
  </inkml:definitions>
  <inkml:trace contextRef="#ctx0" brushRef="#br0">813 0 24575,'-3'17'0,"-1"1"0,0-1 0,-1 0 0,0-1 0,-2 0 0,0 0 0,-1 0 0,0 0 0,-13 16 0,-4 12 0,-369 698 0,246-438 0,14 8 0,104-216 0,28-87 0,-1 0 0,2 1 0,-1 0 0,1 0 0,1-1 0,0 0 0,0 1 0,3 11 0,-3-20 0,1 2 0,-1-2 0,1 1 0,1 0 0,-2 0 0,1-1 0,0 0 0,1 1 0,-1-1 0,0 0 0,1 1 0,-1-1 0,0 0 0,1 1 0,-1-2 0,2 1 0,-2 0 0,0-1 0,2 2 0,-2-2 0,1 1 0,0-1 0,2 1 0,51 2 0,-40-3 0,163-4 0,349-57 0,-120 6 0,-302 47 0,200 9 0,439 25 0,-661-22 0,1 4 0,-1 4 0,-1 4 0,84 26 0,-20-12 6,1-8 0,261 9 0,-112-12-1389,-239-14-5443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27.214"/>
    </inkml:context>
    <inkml:brush xml:id="br0">
      <inkml:brushProperty name="width" value="0.05" units="cm"/>
      <inkml:brushProperty name="height" value="0.05" units="cm"/>
      <inkml:brushProperty name="color" value="#00A0D7"/>
    </inkml:brush>
  </inkml:definitions>
  <inkml:trace contextRef="#ctx0" brushRef="#br0">0 2104 24575,'815'-29'0,"-521"13"0,182 25 0,-130 3 0,-224-13 0,-16-2 0,-2 6 0,161 22 0,-182-13 0,-1-3 0,102-2 0,170-20 0,-80 1 0,433-15 0,-656 20 0,-2-1 0,64-20 0,43-8 0,727-37 0,12 72 0,-406 5 0,338 21 0,-651-22 0,374-11 0,-530 8 0,2-2 0,-2 0 0,0-1 0,0-1 0,0-1 0,-2-1 0,2 0 0,-1-2 0,0 0 0,-2-2 0,2 1 0,-2-2 0,-1-1 0,24-18 0,-28 19 0,1 2 0,1 1 0,-1-2 0,2 4 0,-2-2 0,2 1 0,-1 2 0,2-1 0,-1 2 0,24-4 0,15 0 0,92-2 0,-109 8 0,1174-23 0,-893 4 0,-304 22 0,0 2 0,1-1 0,0 2 0,-2 0 0,2 0 0,-2 2 0,0-1 0,14 10 0,-8-6 0,1-1 0,38 12 0,229 20 0,-112-21 0,-99-13 0,108-2 0,-104-5 0,97 12 0,-98-5 0,111-4 0,49 3 0,-238-4 0,2-1 0,0 0 0,-2 2 0,2-2 0,-1 0 0,1 0 0,0 0 0,-2-2 0,2 2 0,-1 0 0,1-1 0,-2 1 0,2-1 0,0 1 0,-2-2 0,2 1 0,-2 0 0,2-1 0,-2 1 0,2 0 0,-2-1 0,0 1 0,2 0 0,0-3 0,-2 1 0,0 0 0,1-1 0,-1 2 0,-1-1 0,1-1 0,-1 1 0,2-1 0,-2 2 0,0-1 0,0-1 0,0 1 0,-2-1 0,2 2 0,0-1 0,-2-5 0,-5-16 0,-2 1 0,-1 1 0,-20-37 0,22 44 0,-28-55 0,-144-288 0,172 344 0,-2 0 0,1 1 0,0 0 0,-2 1 0,-1 0 0,1 0 0,-1 1 0,-17-12 0,13 11 0,1 0 0,2-1 0,0-2 0,-1 2 0,-15-24 0,-47-105 0,53 98 0,1 0 0,-5 2 0,-40-53 0,50 72 0,2 1 0,1-1 0,0-1 0,2-1 0,-10-26 0,-17-33 0,30 68 0,-2-1 0,-1 1 0,-24-26 0,23 28 0,1-1 0,0-1 0,0 0 0,-11-20 0,8 5-113,-5-7-513,-21-60 0,36 81-6200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29.172"/>
    </inkml:context>
    <inkml:brush xml:id="br0">
      <inkml:brushProperty name="width" value="0.05" units="cm"/>
      <inkml:brushProperty name="height" value="0.05" units="cm"/>
      <inkml:brushProperty name="color" value="#00A0D7"/>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35.320"/>
    </inkml:context>
    <inkml:brush xml:id="br0">
      <inkml:brushProperty name="width" value="0.05" units="cm"/>
      <inkml:brushProperty name="height" value="0.05" units="cm"/>
      <inkml:brushProperty name="color" value="#00A0D7"/>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aste-management-world.com/materials/global-e-waste-flows-monitor/"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aste-management-world.com/materials/global-e-waste-flows-monitor/"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2001 Amsterdam conference UNDP</a:t>
            </a:r>
          </a:p>
        </p:txBody>
      </p:sp>
      <p:sp>
        <p:nvSpPr>
          <p:cNvPr id="4" name="Foliennummernplatzhalter 3"/>
          <p:cNvSpPr>
            <a:spLocks noGrp="1"/>
          </p:cNvSpPr>
          <p:nvPr>
            <p:ph type="sldNum" sz="quarter" idx="5"/>
          </p:nvPr>
        </p:nvSpPr>
        <p:spPr/>
        <p:txBody>
          <a:bodyPr/>
          <a:lstStyle/>
          <a:p>
            <a:fld id="{160CD836-151D-406C-BB8C-1AD153EDB684}" type="slidenum">
              <a:rPr lang="de-DE" smtClean="0"/>
              <a:pPr/>
              <a:t>12</a:t>
            </a:fld>
            <a:endParaRPr lang="de-DE" dirty="0"/>
          </a:p>
        </p:txBody>
      </p:sp>
    </p:spTree>
    <p:extLst>
      <p:ext uri="{BB962C8B-B14F-4D97-AF65-F5344CB8AC3E}">
        <p14:creationId xmlns:p14="http://schemas.microsoft.com/office/powerpoint/2010/main" val="2304286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1980: Catton – AUT 07.04 (Rückgang von Dez in 1961)</a:t>
            </a:r>
          </a:p>
          <a:p>
            <a:r>
              <a:rPr lang="de-DE" dirty="0"/>
              <a:t>1997: Schmidt Bleek</a:t>
            </a:r>
          </a:p>
          <a:p>
            <a:r>
              <a:rPr lang="de-DE" dirty="0"/>
              <a:t>1996: Weizäcker: Faktor 4</a:t>
            </a:r>
          </a:p>
          <a:p>
            <a:r>
              <a:rPr lang="de-DE" dirty="0"/>
              <a:t>1996: Wackernackel</a:t>
            </a:r>
          </a:p>
          <a:p>
            <a:r>
              <a:rPr lang="de-DE" dirty="0"/>
              <a:t>2017: donought economics Kate Raworth</a:t>
            </a:r>
          </a:p>
          <a:p>
            <a:endParaRPr lang="de-DE" dirty="0"/>
          </a:p>
          <a:p>
            <a:r>
              <a:rPr lang="de-DE" dirty="0"/>
              <a:t>Linear Economy: Take – make – Waste Approach</a:t>
            </a:r>
          </a:p>
          <a:p>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57</a:t>
            </a:fld>
            <a:endParaRPr lang="en-US" dirty="0"/>
          </a:p>
        </p:txBody>
      </p:sp>
    </p:spTree>
    <p:extLst>
      <p:ext uri="{BB962C8B-B14F-4D97-AF65-F5344CB8AC3E}">
        <p14:creationId xmlns:p14="http://schemas.microsoft.com/office/powerpoint/2010/main" val="2102092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Kolwezi, Democratic Republic of Congo</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Chengdu, People Repuclic of China</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Krems, Austria</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Agbogbloshie near center Accra, Ghana</a:t>
            </a:r>
          </a:p>
          <a:p>
            <a:pPr marL="171450" indent="-171450">
              <a:buFont typeface="Arial" panose="020B0604020202020204" pitchFamily="34" charset="0"/>
              <a:buChar char="•"/>
            </a:pPr>
            <a:endParaRPr lang="en-GB" b="0"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71</a:t>
            </a:fld>
            <a:endParaRPr lang="de-DE" dirty="0"/>
          </a:p>
        </p:txBody>
      </p:sp>
    </p:spTree>
    <p:extLst>
      <p:ext uri="{BB962C8B-B14F-4D97-AF65-F5344CB8AC3E}">
        <p14:creationId xmlns:p14="http://schemas.microsoft.com/office/powerpoint/2010/main" val="1444567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75% of the elements from the periodic table</a:t>
            </a:r>
          </a:p>
        </p:txBody>
      </p:sp>
      <p:sp>
        <p:nvSpPr>
          <p:cNvPr id="4" name="Foliennummernplatzhalter 3"/>
          <p:cNvSpPr>
            <a:spLocks noGrp="1"/>
          </p:cNvSpPr>
          <p:nvPr>
            <p:ph type="sldNum" sz="quarter" idx="5"/>
          </p:nvPr>
        </p:nvSpPr>
        <p:spPr/>
        <p:txBody>
          <a:bodyPr/>
          <a:lstStyle/>
          <a:p>
            <a:fld id="{160CD836-151D-406C-BB8C-1AD153EDB684}" type="slidenum">
              <a:rPr lang="de-DE" smtClean="0"/>
              <a:pPr/>
              <a:t>73</a:t>
            </a:fld>
            <a:endParaRPr lang="de-DE" dirty="0"/>
          </a:p>
        </p:txBody>
      </p:sp>
    </p:spTree>
    <p:extLst>
      <p:ext uri="{BB962C8B-B14F-4D97-AF65-F5344CB8AC3E}">
        <p14:creationId xmlns:p14="http://schemas.microsoft.com/office/powerpoint/2010/main" val="3085742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hlinkClick r:id="rId3"/>
              </a:rPr>
              <a:t>80% end up in global south</a:t>
            </a:r>
            <a:br>
              <a:rPr lang="en-US" dirty="0">
                <a:hlinkClick r:id="rId3"/>
              </a:rPr>
            </a:br>
            <a:r>
              <a:rPr lang="en-US" dirty="0">
                <a:hlinkClick r:id="rId3"/>
              </a:rPr>
              <a:t>83% treatment of e-waste is unknown</a:t>
            </a:r>
            <a:br>
              <a:rPr lang="en-US" dirty="0">
                <a:hlinkClick r:id="rId3"/>
              </a:rPr>
            </a:br>
            <a:r>
              <a:rPr lang="en-US" dirty="0">
                <a:hlinkClick r:id="rId3"/>
              </a:rPr>
              <a:t>Transboundary movement of discarded EEE: Global e-waste flows monitor 2022 | WMW</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76</a:t>
            </a:fld>
            <a:endParaRPr lang="de-DE" dirty="0"/>
          </a:p>
        </p:txBody>
      </p:sp>
    </p:spTree>
    <p:extLst>
      <p:ext uri="{BB962C8B-B14F-4D97-AF65-F5344CB8AC3E}">
        <p14:creationId xmlns:p14="http://schemas.microsoft.com/office/powerpoint/2010/main" val="867945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hlinkClick r:id="rId3"/>
              </a:rPr>
              <a:t>80% end up in global south</a:t>
            </a:r>
            <a:br>
              <a:rPr lang="en-US" dirty="0">
                <a:hlinkClick r:id="rId3"/>
              </a:rPr>
            </a:br>
            <a:r>
              <a:rPr lang="en-US" dirty="0">
                <a:hlinkClick r:id="rId3"/>
              </a:rPr>
              <a:t>83% treatment of e-waste is unknown</a:t>
            </a:r>
            <a:br>
              <a:rPr lang="en-US" dirty="0">
                <a:hlinkClick r:id="rId3"/>
              </a:rPr>
            </a:br>
            <a:r>
              <a:rPr lang="en-US" dirty="0">
                <a:hlinkClick r:id="rId3"/>
              </a:rPr>
              <a:t>Transboundary movement of discarded EEE: Global e-waste flows monitor 2022 | WMW</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77</a:t>
            </a:fld>
            <a:endParaRPr lang="de-DE" dirty="0"/>
          </a:p>
        </p:txBody>
      </p:sp>
    </p:spTree>
    <p:extLst>
      <p:ext uri="{BB962C8B-B14F-4D97-AF65-F5344CB8AC3E}">
        <p14:creationId xmlns:p14="http://schemas.microsoft.com/office/powerpoint/2010/main" val="2176887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b="0" dirty="0"/>
              <a:t>The Five Stages:</a:t>
            </a:r>
          </a:p>
          <a:p>
            <a:pPr>
              <a:buFont typeface="+mj-lt"/>
              <a:buAutoNum type="arabicPeriod"/>
            </a:pPr>
            <a:r>
              <a:rPr lang="en-US" b="0" dirty="0"/>
              <a:t>Traditional Society:</a:t>
            </a:r>
          </a:p>
          <a:p>
            <a:pPr marL="742950" lvl="1" indent="-285750">
              <a:buFont typeface="+mj-lt"/>
              <a:buAutoNum type="arabicPeriod"/>
            </a:pPr>
            <a:r>
              <a:rPr lang="en-US" b="0" dirty="0"/>
              <a:t>Characterized by subsistence agriculture &amp; limited technology.</a:t>
            </a:r>
          </a:p>
          <a:p>
            <a:pPr marL="742950" lvl="1" indent="-285750">
              <a:buFont typeface="+mj-lt"/>
              <a:buAutoNum type="arabicPeriod"/>
            </a:pPr>
            <a:r>
              <a:rPr lang="en-US" b="0" dirty="0"/>
              <a:t>Social structures are rigid, with little emphasis on economic growth.</a:t>
            </a:r>
          </a:p>
          <a:p>
            <a:pPr>
              <a:buFont typeface="+mj-lt"/>
              <a:buAutoNum type="arabicPeriod"/>
            </a:pPr>
            <a:r>
              <a:rPr lang="en-US" b="0" dirty="0"/>
              <a:t>Pre-Conditions for Take-Off:</a:t>
            </a:r>
          </a:p>
          <a:p>
            <a:pPr marL="742950" lvl="1" indent="-285750">
              <a:buFont typeface="+mj-lt"/>
              <a:buAutoNum type="arabicPeriod"/>
            </a:pPr>
            <a:r>
              <a:rPr lang="en-US" b="0" dirty="0"/>
              <a:t>Emergence of new industries &amp; infrastructure development (e.g., transportation, communication).</a:t>
            </a:r>
          </a:p>
          <a:p>
            <a:pPr marL="742950" lvl="1" indent="-285750">
              <a:buFont typeface="+mj-lt"/>
              <a:buAutoNum type="arabicPeriod"/>
            </a:pPr>
            <a:r>
              <a:rPr lang="en-US" b="0" dirty="0"/>
              <a:t>Increase in investment, particularly in technology &amp; education.</a:t>
            </a:r>
          </a:p>
          <a:p>
            <a:pPr marL="742950" lvl="1" indent="-285750">
              <a:buFont typeface="+mj-lt"/>
              <a:buAutoNum type="arabicPeriod"/>
            </a:pPr>
            <a:r>
              <a:rPr lang="en-US" b="0" dirty="0"/>
              <a:t>Shift from agriculture to manufacturing begins.</a:t>
            </a:r>
          </a:p>
          <a:p>
            <a:pPr>
              <a:buFont typeface="+mj-lt"/>
              <a:buAutoNum type="arabicPeriod"/>
            </a:pPr>
            <a:r>
              <a:rPr lang="en-US" b="0" dirty="0"/>
              <a:t>Take-Off:</a:t>
            </a:r>
          </a:p>
          <a:p>
            <a:pPr marL="742950" lvl="1" indent="-285750">
              <a:buFont typeface="+mj-lt"/>
              <a:buAutoNum type="arabicPeriod"/>
            </a:pPr>
            <a:r>
              <a:rPr lang="en-US" b="0" dirty="0"/>
              <a:t>Rapid industrialization, with significant technological advancements.</a:t>
            </a:r>
          </a:p>
          <a:p>
            <a:pPr marL="742950" lvl="1" indent="-285750">
              <a:buFont typeface="+mj-lt"/>
              <a:buAutoNum type="arabicPeriod"/>
            </a:pPr>
            <a:r>
              <a:rPr lang="en-US" b="0" dirty="0"/>
              <a:t>Growth in productivity &amp; urbanization.</a:t>
            </a:r>
          </a:p>
          <a:p>
            <a:pPr marL="742950" lvl="1" indent="-285750">
              <a:buFont typeface="+mj-lt"/>
              <a:buAutoNum type="arabicPeriod"/>
            </a:pPr>
            <a:r>
              <a:rPr lang="en-US" b="0" dirty="0"/>
              <a:t>Emergence of key industries that drive economic growth (e.g., textiles, railways).</a:t>
            </a:r>
          </a:p>
          <a:p>
            <a:pPr>
              <a:buFont typeface="+mj-lt"/>
              <a:buAutoNum type="arabicPeriod"/>
            </a:pPr>
            <a:r>
              <a:rPr lang="en-US" b="0" dirty="0"/>
              <a:t>Drive to Maturity:</a:t>
            </a:r>
          </a:p>
          <a:p>
            <a:pPr marL="742950" lvl="1" indent="-285750">
              <a:buFont typeface="+mj-lt"/>
              <a:buAutoNum type="arabicPeriod"/>
            </a:pPr>
            <a:r>
              <a:rPr lang="en-US" b="0" dirty="0"/>
              <a:t>Diversification of the economy, with more complex industries (e.g., heavy industry, chemicals).</a:t>
            </a:r>
          </a:p>
          <a:p>
            <a:pPr marL="742950" lvl="1" indent="-285750">
              <a:buFont typeface="+mj-lt"/>
              <a:buAutoNum type="arabicPeriod"/>
            </a:pPr>
            <a:r>
              <a:rPr lang="en-US" b="0" dirty="0"/>
              <a:t>Investment in social infrastructure (education, healthcare) &amp; technological innovation.</a:t>
            </a:r>
          </a:p>
          <a:p>
            <a:pPr marL="742950" lvl="1" indent="-285750">
              <a:buFont typeface="+mj-lt"/>
              <a:buAutoNum type="arabicPeriod"/>
            </a:pPr>
            <a:r>
              <a:rPr lang="en-US" b="0" dirty="0"/>
              <a:t>Increase in national income &amp; a higher st&amp;ard of living.</a:t>
            </a:r>
          </a:p>
          <a:p>
            <a:pPr>
              <a:buFont typeface="+mj-lt"/>
              <a:buAutoNum type="arabicPeriod"/>
            </a:pPr>
            <a:r>
              <a:rPr lang="en-US" b="0" dirty="0"/>
              <a:t>Age of High Mass Consumption:</a:t>
            </a:r>
          </a:p>
          <a:p>
            <a:pPr marL="742950" lvl="1" indent="-285750">
              <a:buFont typeface="+mj-lt"/>
              <a:buAutoNum type="arabicPeriod"/>
            </a:pPr>
            <a:r>
              <a:rPr lang="en-US" b="0" dirty="0"/>
              <a:t>Shift towards a consumer-oriented economy, with focus on services &amp; high-quality goods.</a:t>
            </a:r>
          </a:p>
          <a:p>
            <a:pPr marL="742950" lvl="1" indent="-285750">
              <a:buFont typeface="+mj-lt"/>
              <a:buAutoNum type="arabicPeriod"/>
            </a:pPr>
            <a:r>
              <a:rPr lang="en-US" b="0" dirty="0"/>
              <a:t>Increased income leads to widespread access to goods &amp; services.</a:t>
            </a:r>
          </a:p>
          <a:p>
            <a:pPr marL="742950" lvl="1" indent="-285750">
              <a:buFont typeface="+mj-lt"/>
              <a:buAutoNum type="arabicPeriod"/>
            </a:pPr>
            <a:r>
              <a:rPr lang="en-US" b="0" dirty="0"/>
              <a:t>Welfare state &amp; social programs become prominent.</a:t>
            </a:r>
          </a:p>
          <a:p>
            <a:endParaRPr lang="en-GB" b="0"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80</a:t>
            </a:fld>
            <a:endParaRPr lang="de-DE" dirty="0"/>
          </a:p>
        </p:txBody>
      </p:sp>
    </p:spTree>
    <p:extLst>
      <p:ext uri="{BB962C8B-B14F-4D97-AF65-F5344CB8AC3E}">
        <p14:creationId xmlns:p14="http://schemas.microsoft.com/office/powerpoint/2010/main" val="3453646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1980: Catton – AUT 07.04 (Rückgang von Dez in 1961)</a:t>
            </a:r>
          </a:p>
          <a:p>
            <a:r>
              <a:rPr lang="de-DE" dirty="0"/>
              <a:t>1997: Schmidt Bleek</a:t>
            </a:r>
          </a:p>
          <a:p>
            <a:r>
              <a:rPr lang="de-DE" dirty="0"/>
              <a:t>1996: Weizäcker: Faktor 4</a:t>
            </a:r>
          </a:p>
          <a:p>
            <a:r>
              <a:rPr lang="de-DE" dirty="0"/>
              <a:t>1996: Wackernackel</a:t>
            </a:r>
          </a:p>
          <a:p>
            <a:r>
              <a:rPr lang="de-DE" dirty="0"/>
              <a:t>2017: donought economics Kate Raworth</a:t>
            </a:r>
          </a:p>
          <a:p>
            <a:endParaRPr lang="de-DE" dirty="0"/>
          </a:p>
          <a:p>
            <a:r>
              <a:rPr lang="de-DE" dirty="0"/>
              <a:t>Linear Economy: Take – make – Waste Approach</a:t>
            </a:r>
          </a:p>
          <a:p>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84</a:t>
            </a:fld>
            <a:endParaRPr lang="en-US" dirty="0"/>
          </a:p>
        </p:txBody>
      </p:sp>
    </p:spTree>
    <p:extLst>
      <p:ext uri="{BB962C8B-B14F-4D97-AF65-F5344CB8AC3E}">
        <p14:creationId xmlns:p14="http://schemas.microsoft.com/office/powerpoint/2010/main" val="1591715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latin typeface="Segoe UI Variable Text" pitchFamily="2" charset="0"/>
              </a:rPr>
              <a:t>Societies are seen as systems that rely on inputs (resources) and produce outputs (waste).</a:t>
            </a:r>
          </a:p>
          <a:p>
            <a:pPr algn="l">
              <a:buFont typeface="Arial" panose="020B0604020202020204" pitchFamily="34" charset="0"/>
              <a:buChar char="•"/>
            </a:pPr>
            <a:r>
              <a:rPr lang="en-US" b="0" i="0" dirty="0">
                <a:solidFill>
                  <a:srgbClr val="0D0D0D"/>
                </a:solidFill>
                <a:effectLst/>
                <a:latin typeface="Segoe UI Variable Text" pitchFamily="2" charset="0"/>
              </a:rPr>
              <a:t>The school emphasizes reducing these flows to sustainable levels.</a:t>
            </a:r>
          </a:p>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88</a:t>
            </a:fld>
            <a:endParaRPr lang="de-DE" dirty="0"/>
          </a:p>
        </p:txBody>
      </p:sp>
    </p:spTree>
    <p:extLst>
      <p:ext uri="{BB962C8B-B14F-4D97-AF65-F5344CB8AC3E}">
        <p14:creationId xmlns:p14="http://schemas.microsoft.com/office/powerpoint/2010/main" val="468812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DPO: domestic processed outputs - wastes, emissions, dissipatively used materials and deliberate deposition</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90</a:t>
            </a:fld>
            <a:endParaRPr lang="de-DE" dirty="0"/>
          </a:p>
        </p:txBody>
      </p:sp>
    </p:spTree>
    <p:extLst>
      <p:ext uri="{BB962C8B-B14F-4D97-AF65-F5344CB8AC3E}">
        <p14:creationId xmlns:p14="http://schemas.microsoft.com/office/powerpoint/2010/main" val="2751694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DPO: domestic processed outputs - wastes, emissions, dissipatively used materials and deliberate deposition</a:t>
            </a:r>
          </a:p>
          <a:p>
            <a:r>
              <a:rPr lang="en-US" dirty="0"/>
              <a:t>Rechts: Self-contained markets</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93</a:t>
            </a:fld>
            <a:endParaRPr lang="de-DE" dirty="0"/>
          </a:p>
        </p:txBody>
      </p:sp>
    </p:spTree>
    <p:extLst>
      <p:ext uri="{BB962C8B-B14F-4D97-AF65-F5344CB8AC3E}">
        <p14:creationId xmlns:p14="http://schemas.microsoft.com/office/powerpoint/2010/main" val="1158683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2001 Amsterdam conference UNDP</a:t>
            </a:r>
          </a:p>
        </p:txBody>
      </p:sp>
      <p:sp>
        <p:nvSpPr>
          <p:cNvPr id="4" name="Foliennummernplatzhalter 3"/>
          <p:cNvSpPr>
            <a:spLocks noGrp="1"/>
          </p:cNvSpPr>
          <p:nvPr>
            <p:ph type="sldNum" sz="quarter" idx="5"/>
          </p:nvPr>
        </p:nvSpPr>
        <p:spPr/>
        <p:txBody>
          <a:bodyPr/>
          <a:lstStyle/>
          <a:p>
            <a:fld id="{160CD836-151D-406C-BB8C-1AD153EDB684}" type="slidenum">
              <a:rPr lang="de-DE" smtClean="0"/>
              <a:pPr/>
              <a:t>13</a:t>
            </a:fld>
            <a:endParaRPr lang="de-DE" dirty="0"/>
          </a:p>
        </p:txBody>
      </p:sp>
    </p:spTree>
    <p:extLst>
      <p:ext uri="{BB962C8B-B14F-4D97-AF65-F5344CB8AC3E}">
        <p14:creationId xmlns:p14="http://schemas.microsoft.com/office/powerpoint/2010/main" val="1031758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104</a:t>
            </a:fld>
            <a:endParaRPr lang="en-US" dirty="0"/>
          </a:p>
        </p:txBody>
      </p:sp>
    </p:spTree>
    <p:extLst>
      <p:ext uri="{BB962C8B-B14F-4D97-AF65-F5344CB8AC3E}">
        <p14:creationId xmlns:p14="http://schemas.microsoft.com/office/powerpoint/2010/main" val="3855050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MacArthur: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Eliminate waste &amp;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Circulate products &amp; materials (at their highest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Regenerate Nature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105</a:t>
            </a:fld>
            <a:endParaRPr lang="en-US" dirty="0"/>
          </a:p>
        </p:txBody>
      </p:sp>
    </p:spTree>
    <p:extLst>
      <p:ext uri="{BB962C8B-B14F-4D97-AF65-F5344CB8AC3E}">
        <p14:creationId xmlns:p14="http://schemas.microsoft.com/office/powerpoint/2010/main" val="2273094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Principles, pillars, levers</a:t>
            </a:r>
          </a:p>
        </p:txBody>
      </p:sp>
      <p:sp>
        <p:nvSpPr>
          <p:cNvPr id="4" name="Foliennummernplatzhalter 3"/>
          <p:cNvSpPr>
            <a:spLocks noGrp="1"/>
          </p:cNvSpPr>
          <p:nvPr>
            <p:ph type="sldNum" sz="quarter" idx="5"/>
          </p:nvPr>
        </p:nvSpPr>
        <p:spPr/>
        <p:txBody>
          <a:bodyPr/>
          <a:lstStyle/>
          <a:p>
            <a:fld id="{160CD836-151D-406C-BB8C-1AD153EDB684}" type="slidenum">
              <a:rPr lang="de-DE" smtClean="0"/>
              <a:pPr/>
              <a:t>106</a:t>
            </a:fld>
            <a:endParaRPr lang="de-DE" dirty="0"/>
          </a:p>
        </p:txBody>
      </p:sp>
    </p:spTree>
    <p:extLst>
      <p:ext uri="{BB962C8B-B14F-4D97-AF65-F5344CB8AC3E}">
        <p14:creationId xmlns:p14="http://schemas.microsoft.com/office/powerpoint/2010/main" val="706691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107</a:t>
            </a:fld>
            <a:endParaRPr lang="de-DE" dirty="0"/>
          </a:p>
        </p:txBody>
      </p:sp>
    </p:spTree>
    <p:extLst>
      <p:ext uri="{BB962C8B-B14F-4D97-AF65-F5344CB8AC3E}">
        <p14:creationId xmlns:p14="http://schemas.microsoft.com/office/powerpoint/2010/main" val="1566260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MacArthur: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Eliminate waste &amp;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Circulate products &amp; materials (at their highest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Regenerate Nature</a:t>
            </a:r>
          </a:p>
        </p:txBody>
      </p:sp>
      <p:sp>
        <p:nvSpPr>
          <p:cNvPr id="4" name="Foliennummernplatzhalter 3"/>
          <p:cNvSpPr>
            <a:spLocks noGrp="1"/>
          </p:cNvSpPr>
          <p:nvPr>
            <p:ph type="sldNum" sz="quarter" idx="5"/>
          </p:nvPr>
        </p:nvSpPr>
        <p:spPr/>
        <p:txBody>
          <a:bodyPr/>
          <a:lstStyle/>
          <a:p>
            <a:fld id="{2FFE4289-A74F-4222-9B90-D9BDCFD3E13B}" type="slidenum">
              <a:rPr lang="en-US" smtClean="0"/>
              <a:t>114</a:t>
            </a:fld>
            <a:endParaRPr lang="en-US" dirty="0"/>
          </a:p>
        </p:txBody>
      </p:sp>
    </p:spTree>
    <p:extLst>
      <p:ext uri="{BB962C8B-B14F-4D97-AF65-F5344CB8AC3E}">
        <p14:creationId xmlns:p14="http://schemas.microsoft.com/office/powerpoint/2010/main" val="4038546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MacArthur: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Eliminate waste and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Circulate products and materials (at their highest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Regenerate Nature</a:t>
            </a:r>
          </a:p>
          <a:p>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117</a:t>
            </a:fld>
            <a:endParaRPr lang="en-US" dirty="0"/>
          </a:p>
        </p:txBody>
      </p:sp>
    </p:spTree>
    <p:extLst>
      <p:ext uri="{BB962C8B-B14F-4D97-AF65-F5344CB8AC3E}">
        <p14:creationId xmlns:p14="http://schemas.microsoft.com/office/powerpoint/2010/main" val="3496803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119</a:t>
            </a:fld>
            <a:endParaRPr lang="en-US" dirty="0"/>
          </a:p>
        </p:txBody>
      </p:sp>
    </p:spTree>
    <p:extLst>
      <p:ext uri="{BB962C8B-B14F-4D97-AF65-F5344CB8AC3E}">
        <p14:creationId xmlns:p14="http://schemas.microsoft.com/office/powerpoint/2010/main" val="925195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 Sharing: per2per, cooperatives, peer2b2peer, b2b, </a:t>
            </a:r>
          </a:p>
        </p:txBody>
      </p:sp>
      <p:sp>
        <p:nvSpPr>
          <p:cNvPr id="4" name="Foliennummernplatzhalter 3"/>
          <p:cNvSpPr>
            <a:spLocks noGrp="1"/>
          </p:cNvSpPr>
          <p:nvPr>
            <p:ph type="sldNum" sz="quarter" idx="5"/>
          </p:nvPr>
        </p:nvSpPr>
        <p:spPr/>
        <p:txBody>
          <a:bodyPr/>
          <a:lstStyle/>
          <a:p>
            <a:fld id="{2FFE4289-A74F-4222-9B90-D9BDCFD3E13B}" type="slidenum">
              <a:rPr lang="en-US" smtClean="0"/>
              <a:t>120</a:t>
            </a:fld>
            <a:endParaRPr lang="en-US" dirty="0"/>
          </a:p>
        </p:txBody>
      </p:sp>
    </p:spTree>
    <p:extLst>
      <p:ext uri="{BB962C8B-B14F-4D97-AF65-F5344CB8AC3E}">
        <p14:creationId xmlns:p14="http://schemas.microsoft.com/office/powerpoint/2010/main" val="469870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reuse: amrican Samoa – reusable sanitary pads – feminine hygene products: 6 against 900 disposable</a:t>
            </a:r>
          </a:p>
          <a:p>
            <a:pPr marL="171450" indent="-171450">
              <a:buFont typeface="Arial" panose="020B0604020202020204" pitchFamily="34" charset="0"/>
              <a:buChar char="•"/>
            </a:pPr>
            <a:r>
              <a:rPr lang="de-DE" dirty="0"/>
              <a:t>Repair/maintain: planned obsolescence</a:t>
            </a:r>
          </a:p>
          <a:p>
            <a:pPr marL="171450" indent="-171450">
              <a:buFont typeface="Arial" panose="020B0604020202020204" pitchFamily="34" charset="0"/>
              <a:buChar char="•"/>
            </a:pPr>
            <a:r>
              <a:rPr lang="de-DE" dirty="0"/>
              <a:t>Refurb / remanu: DLL dutch refurbishing ambulances NHS</a:t>
            </a:r>
          </a:p>
          <a:p>
            <a:pPr marL="171450" indent="-171450">
              <a:buFont typeface="Arial" panose="020B0604020202020204" pitchFamily="34" charset="0"/>
              <a:buChar char="•"/>
            </a:pPr>
            <a:r>
              <a:rPr lang="de-DE" dirty="0"/>
              <a:t>Repurpose: Feinix textile recycling Philipines surplus fabrics from garment factroies to bags &amp; shoes</a:t>
            </a:r>
          </a:p>
          <a:p>
            <a:pPr marL="628650" lvl="1" indent="-171450">
              <a:buFont typeface="Arial" panose="020B0604020202020204" pitchFamily="34" charset="0"/>
              <a:buChar char="•"/>
            </a:pPr>
            <a:r>
              <a:rPr lang="de-DE" dirty="0"/>
              <a:t>Lorry tarpaulin</a:t>
            </a:r>
          </a:p>
        </p:txBody>
      </p:sp>
      <p:sp>
        <p:nvSpPr>
          <p:cNvPr id="4" name="Foliennummernplatzhalter 3"/>
          <p:cNvSpPr>
            <a:spLocks noGrp="1"/>
          </p:cNvSpPr>
          <p:nvPr>
            <p:ph type="sldNum" sz="quarter" idx="5"/>
          </p:nvPr>
        </p:nvSpPr>
        <p:spPr/>
        <p:txBody>
          <a:bodyPr/>
          <a:lstStyle/>
          <a:p>
            <a:fld id="{2FFE4289-A74F-4222-9B90-D9BDCFD3E13B}" type="slidenum">
              <a:rPr lang="en-US" smtClean="0"/>
              <a:t>121</a:t>
            </a:fld>
            <a:endParaRPr lang="en-US" dirty="0"/>
          </a:p>
        </p:txBody>
      </p:sp>
    </p:spTree>
    <p:extLst>
      <p:ext uri="{BB962C8B-B14F-4D97-AF65-F5344CB8AC3E}">
        <p14:creationId xmlns:p14="http://schemas.microsoft.com/office/powerpoint/2010/main" val="340533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When life gives you lemons, make lemonade</a:t>
            </a:r>
          </a:p>
        </p:txBody>
      </p:sp>
      <p:sp>
        <p:nvSpPr>
          <p:cNvPr id="4" name="Foliennummernplatzhalter 3"/>
          <p:cNvSpPr>
            <a:spLocks noGrp="1"/>
          </p:cNvSpPr>
          <p:nvPr>
            <p:ph type="sldNum" sz="quarter" idx="5"/>
          </p:nvPr>
        </p:nvSpPr>
        <p:spPr/>
        <p:txBody>
          <a:bodyPr/>
          <a:lstStyle/>
          <a:p>
            <a:fld id="{2FFE4289-A74F-4222-9B90-D9BDCFD3E13B}" type="slidenum">
              <a:rPr lang="en-US" smtClean="0"/>
              <a:t>123</a:t>
            </a:fld>
            <a:endParaRPr lang="en-US" dirty="0"/>
          </a:p>
        </p:txBody>
      </p:sp>
    </p:spTree>
    <p:extLst>
      <p:ext uri="{BB962C8B-B14F-4D97-AF65-F5344CB8AC3E}">
        <p14:creationId xmlns:p14="http://schemas.microsoft.com/office/powerpoint/2010/main" val="1214881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Trintiy Test 1945 in </a:t>
            </a:r>
            <a:r>
              <a:rPr lang="en-US" dirty="0"/>
              <a:t>White Sands Missile Range, New Mexico</a:t>
            </a:r>
          </a:p>
        </p:txBody>
      </p:sp>
      <p:sp>
        <p:nvSpPr>
          <p:cNvPr id="4" name="Foliennummernplatzhalter 3"/>
          <p:cNvSpPr>
            <a:spLocks noGrp="1"/>
          </p:cNvSpPr>
          <p:nvPr>
            <p:ph type="sldNum" sz="quarter" idx="5"/>
          </p:nvPr>
        </p:nvSpPr>
        <p:spPr/>
        <p:txBody>
          <a:bodyPr/>
          <a:lstStyle/>
          <a:p>
            <a:fld id="{160CD836-151D-406C-BB8C-1AD153EDB684}" type="slidenum">
              <a:rPr lang="de-DE" smtClean="0"/>
              <a:pPr/>
              <a:t>23</a:t>
            </a:fld>
            <a:endParaRPr lang="de-DE" dirty="0"/>
          </a:p>
        </p:txBody>
      </p:sp>
    </p:spTree>
    <p:extLst>
      <p:ext uri="{BB962C8B-B14F-4D97-AF65-F5344CB8AC3E}">
        <p14:creationId xmlns:p14="http://schemas.microsoft.com/office/powerpoint/2010/main" val="573390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Kolwezi, Democratic Republic of Congo</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Chengdu, People Repuclic of China</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Krems, Austria</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Agbogbloshie near center Accra, Ghana</a:t>
            </a:r>
          </a:p>
          <a:p>
            <a:pPr marL="171450" indent="-171450">
              <a:buFont typeface="Arial" panose="020B0604020202020204" pitchFamily="34" charset="0"/>
              <a:buChar char="•"/>
            </a:pPr>
            <a:endParaRPr lang="en-GB" b="0"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126</a:t>
            </a:fld>
            <a:endParaRPr lang="de-DE" dirty="0"/>
          </a:p>
        </p:txBody>
      </p:sp>
    </p:spTree>
    <p:extLst>
      <p:ext uri="{BB962C8B-B14F-4D97-AF65-F5344CB8AC3E}">
        <p14:creationId xmlns:p14="http://schemas.microsoft.com/office/powerpoint/2010/main" val="2943943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Quarrying: open pit - S&amp;s &amp; gravel</a:t>
            </a:r>
          </a:p>
        </p:txBody>
      </p:sp>
      <p:sp>
        <p:nvSpPr>
          <p:cNvPr id="4" name="Foliennummernplatzhalter 3"/>
          <p:cNvSpPr>
            <a:spLocks noGrp="1"/>
          </p:cNvSpPr>
          <p:nvPr>
            <p:ph type="sldNum" sz="quarter" idx="5"/>
          </p:nvPr>
        </p:nvSpPr>
        <p:spPr/>
        <p:txBody>
          <a:bodyPr/>
          <a:lstStyle/>
          <a:p>
            <a:fld id="{2FFE4289-A74F-4222-9B90-D9BDCFD3E13B}" type="slidenum">
              <a:rPr lang="en-US" smtClean="0"/>
              <a:t>131</a:t>
            </a:fld>
            <a:endParaRPr lang="en-US" dirty="0"/>
          </a:p>
        </p:txBody>
      </p:sp>
    </p:spTree>
    <p:extLst>
      <p:ext uri="{BB962C8B-B14F-4D97-AF65-F5344CB8AC3E}">
        <p14:creationId xmlns:p14="http://schemas.microsoft.com/office/powerpoint/2010/main" val="2886318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Quarrying: open pit - S&amp;s &amp; gravel</a:t>
            </a:r>
          </a:p>
        </p:txBody>
      </p:sp>
      <p:sp>
        <p:nvSpPr>
          <p:cNvPr id="4" name="Foliennummernplatzhalter 3"/>
          <p:cNvSpPr>
            <a:spLocks noGrp="1"/>
          </p:cNvSpPr>
          <p:nvPr>
            <p:ph type="sldNum" sz="quarter" idx="5"/>
          </p:nvPr>
        </p:nvSpPr>
        <p:spPr/>
        <p:txBody>
          <a:bodyPr/>
          <a:lstStyle/>
          <a:p>
            <a:fld id="{2FFE4289-A74F-4222-9B90-D9BDCFD3E13B}" type="slidenum">
              <a:rPr lang="en-US" smtClean="0"/>
              <a:t>140</a:t>
            </a:fld>
            <a:endParaRPr lang="en-US" dirty="0"/>
          </a:p>
        </p:txBody>
      </p:sp>
    </p:spTree>
    <p:extLst>
      <p:ext uri="{BB962C8B-B14F-4D97-AF65-F5344CB8AC3E}">
        <p14:creationId xmlns:p14="http://schemas.microsoft.com/office/powerpoint/2010/main" val="1754723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144</a:t>
            </a:fld>
            <a:endParaRPr lang="de-DE" dirty="0"/>
          </a:p>
        </p:txBody>
      </p:sp>
    </p:spTree>
    <p:extLst>
      <p:ext uri="{BB962C8B-B14F-4D97-AF65-F5344CB8AC3E}">
        <p14:creationId xmlns:p14="http://schemas.microsoft.com/office/powerpoint/2010/main" val="306890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lgn="l">
              <a:buFont typeface="Arial" panose="020B0604020202020204" pitchFamily="34" charset="0"/>
              <a:buChar char="•"/>
            </a:pPr>
            <a:r>
              <a:rPr lang="de-AT" b="0" i="0" u="none" strike="noStrike" dirty="0">
                <a:solidFill>
                  <a:srgbClr val="000000"/>
                </a:solidFill>
                <a:effectLst/>
                <a:latin typeface="Helvetica" panose="020B0604020202020204" pitchFamily="34" charset="0"/>
              </a:rPr>
              <a:t>Stratospheric ozone layer: 20 to 35 km height</a:t>
            </a:r>
          </a:p>
          <a:p>
            <a:pPr marL="171450" indent="-171450" algn="l">
              <a:buFont typeface="Arial" panose="020B0604020202020204" pitchFamily="34" charset="0"/>
              <a:buChar char="•"/>
            </a:pPr>
            <a:r>
              <a:rPr lang="de-AT" b="0" i="0" u="none" strike="noStrike" dirty="0">
                <a:solidFill>
                  <a:srgbClr val="000000"/>
                </a:solidFill>
                <a:effectLst/>
                <a:latin typeface="Helvetica" panose="020B0604020202020204" pitchFamily="34" charset="0"/>
              </a:rPr>
              <a:t>Chlorofluorocarbons: </a:t>
            </a:r>
            <a:r>
              <a:rPr lang="de-AT" b="0" i="0" dirty="0">
                <a:solidFill>
                  <a:srgbClr val="202122"/>
                </a:solidFill>
                <a:effectLst/>
                <a:latin typeface="Arial" panose="020B0604020202020204" pitchFamily="34" charset="0"/>
              </a:rPr>
              <a:t>chlorine-containing source gases </a:t>
            </a:r>
            <a:endParaRPr lang="de-AT" b="0" i="0" u="none" strike="noStrike" dirty="0">
              <a:solidFill>
                <a:srgbClr val="000000"/>
              </a:solidFill>
              <a:effectLst/>
              <a:latin typeface="Helvetica" panose="020B0604020202020204" pitchFamily="34" charset="0"/>
            </a:endParaRPr>
          </a:p>
        </p:txBody>
      </p:sp>
      <p:sp>
        <p:nvSpPr>
          <p:cNvPr id="4" name="Foliennummernplatzhalter 3"/>
          <p:cNvSpPr>
            <a:spLocks noGrp="1"/>
          </p:cNvSpPr>
          <p:nvPr>
            <p:ph type="sldNum" sz="quarter" idx="5"/>
          </p:nvPr>
        </p:nvSpPr>
        <p:spPr/>
        <p:txBody>
          <a:bodyPr/>
          <a:lstStyle/>
          <a:p>
            <a:fld id="{160CD836-151D-406C-BB8C-1AD153EDB684}" type="slidenum">
              <a:rPr lang="de-DE" smtClean="0"/>
              <a:pPr/>
              <a:t>24</a:t>
            </a:fld>
            <a:endParaRPr lang="de-DE" dirty="0"/>
          </a:p>
        </p:txBody>
      </p:sp>
    </p:spTree>
    <p:extLst>
      <p:ext uri="{BB962C8B-B14F-4D97-AF65-F5344CB8AC3E}">
        <p14:creationId xmlns:p14="http://schemas.microsoft.com/office/powerpoint/2010/main" val="457509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Trintiy Test 1945 in </a:t>
            </a:r>
            <a:r>
              <a:rPr lang="en-US" dirty="0"/>
              <a:t>White Sands Missile Range, New Mexico</a:t>
            </a:r>
          </a:p>
        </p:txBody>
      </p:sp>
      <p:sp>
        <p:nvSpPr>
          <p:cNvPr id="4" name="Foliennummernplatzhalter 3"/>
          <p:cNvSpPr>
            <a:spLocks noGrp="1"/>
          </p:cNvSpPr>
          <p:nvPr>
            <p:ph type="sldNum" sz="quarter" idx="5"/>
          </p:nvPr>
        </p:nvSpPr>
        <p:spPr/>
        <p:txBody>
          <a:bodyPr/>
          <a:lstStyle/>
          <a:p>
            <a:fld id="{160CD836-151D-406C-BB8C-1AD153EDB684}" type="slidenum">
              <a:rPr lang="de-DE" smtClean="0"/>
              <a:pPr/>
              <a:t>25</a:t>
            </a:fld>
            <a:endParaRPr lang="de-DE" dirty="0"/>
          </a:p>
        </p:txBody>
      </p:sp>
    </p:spTree>
    <p:extLst>
      <p:ext uri="{BB962C8B-B14F-4D97-AF65-F5344CB8AC3E}">
        <p14:creationId xmlns:p14="http://schemas.microsoft.com/office/powerpoint/2010/main" val="4126361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2018: Musk sends his old Tesla to space</a:t>
            </a:r>
          </a:p>
          <a:p>
            <a:r>
              <a:rPr lang="de-DE" dirty="0"/>
              <a:t>HDI:</a:t>
            </a:r>
          </a:p>
          <a:p>
            <a:pPr marL="171450" indent="-171450">
              <a:buFont typeface="Arial" panose="020B0604020202020204" pitchFamily="34" charset="0"/>
              <a:buChar char="•"/>
            </a:pPr>
            <a:r>
              <a:rPr lang="de-DE" dirty="0"/>
              <a:t>Long &amp; healthy life: life expectancy at brith</a:t>
            </a:r>
          </a:p>
          <a:p>
            <a:pPr marL="171450" indent="-171450">
              <a:buFont typeface="Arial" panose="020B0604020202020204" pitchFamily="34" charset="0"/>
              <a:buChar char="•"/>
            </a:pPr>
            <a:r>
              <a:rPr lang="de-DE" dirty="0"/>
              <a:t>Years of eduction</a:t>
            </a:r>
          </a:p>
          <a:p>
            <a:pPr marL="171450" indent="-171450">
              <a:buFont typeface="Arial" panose="020B0604020202020204" pitchFamily="34" charset="0"/>
              <a:buChar char="•"/>
            </a:pPr>
            <a:r>
              <a:rPr lang="de-DE" dirty="0"/>
              <a:t>Decent st&amp;ard of lifing: GNI pc</a:t>
            </a:r>
          </a:p>
        </p:txBody>
      </p:sp>
      <p:sp>
        <p:nvSpPr>
          <p:cNvPr id="4" name="Foliennummernplatzhalter 3"/>
          <p:cNvSpPr>
            <a:spLocks noGrp="1"/>
          </p:cNvSpPr>
          <p:nvPr>
            <p:ph type="sldNum" sz="quarter" idx="5"/>
          </p:nvPr>
        </p:nvSpPr>
        <p:spPr/>
        <p:txBody>
          <a:bodyPr/>
          <a:lstStyle/>
          <a:p>
            <a:fld id="{2FFE4289-A74F-4222-9B90-D9BDCFD3E13B}" type="slidenum">
              <a:rPr lang="en-US" smtClean="0"/>
              <a:t>39</a:t>
            </a:fld>
            <a:endParaRPr lang="en-US" dirty="0"/>
          </a:p>
        </p:txBody>
      </p:sp>
    </p:spTree>
    <p:extLst>
      <p:ext uri="{BB962C8B-B14F-4D97-AF65-F5344CB8AC3E}">
        <p14:creationId xmlns:p14="http://schemas.microsoft.com/office/powerpoint/2010/main" val="19729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GB" dirty="0"/>
              <a:t>GNI: focus on income generated by nationals globally</a:t>
            </a:r>
          </a:p>
          <a:p>
            <a:pPr marL="315450" lvl="2" indent="-171450">
              <a:buFont typeface="Arial" panose="020B0604020202020204" pitchFamily="34" charset="0"/>
              <a:buChar char="•"/>
            </a:pPr>
            <a:r>
              <a:rPr lang="en-GB" dirty="0"/>
              <a:t>👉 economic well-being of citzens by income from international activities</a:t>
            </a:r>
          </a:p>
          <a:p>
            <a:pPr marL="171450" indent="-171450">
              <a:buFont typeface="Arial" panose="020B0604020202020204" pitchFamily="34" charset="0"/>
              <a:buChar char="•"/>
            </a:pPr>
            <a:r>
              <a:rPr lang="en-GB" dirty="0"/>
              <a:t>GDP: focus on national production (regardless who owns facilties)</a:t>
            </a:r>
          </a:p>
        </p:txBody>
      </p:sp>
      <p:sp>
        <p:nvSpPr>
          <p:cNvPr id="4" name="Foliennummernplatzhalter 3"/>
          <p:cNvSpPr>
            <a:spLocks noGrp="1"/>
          </p:cNvSpPr>
          <p:nvPr>
            <p:ph type="sldNum" sz="quarter" idx="5"/>
          </p:nvPr>
        </p:nvSpPr>
        <p:spPr/>
        <p:txBody>
          <a:bodyPr/>
          <a:lstStyle/>
          <a:p>
            <a:fld id="{160CD836-151D-406C-BB8C-1AD153EDB684}" type="slidenum">
              <a:rPr lang="de-DE" smtClean="0"/>
              <a:pPr/>
              <a:t>41</a:t>
            </a:fld>
            <a:endParaRPr lang="de-DE" dirty="0"/>
          </a:p>
        </p:txBody>
      </p:sp>
    </p:spTree>
    <p:extLst>
      <p:ext uri="{BB962C8B-B14F-4D97-AF65-F5344CB8AC3E}">
        <p14:creationId xmlns:p14="http://schemas.microsoft.com/office/powerpoint/2010/main" val="2066973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b="0" dirty="0"/>
              <a:t>The Five Stages:</a:t>
            </a:r>
          </a:p>
          <a:p>
            <a:pPr>
              <a:buFont typeface="+mj-lt"/>
              <a:buAutoNum type="arabicPeriod"/>
            </a:pPr>
            <a:r>
              <a:rPr lang="en-US" b="0" dirty="0"/>
              <a:t>Traditional Society:</a:t>
            </a:r>
          </a:p>
          <a:p>
            <a:pPr marL="742950" lvl="1" indent="-285750">
              <a:buFont typeface="+mj-lt"/>
              <a:buAutoNum type="arabicPeriod"/>
            </a:pPr>
            <a:r>
              <a:rPr lang="en-US" b="0" dirty="0"/>
              <a:t>Characterized by subsistence agriculture &amp; limited technology.</a:t>
            </a:r>
          </a:p>
          <a:p>
            <a:pPr marL="742950" lvl="1" indent="-285750">
              <a:buFont typeface="+mj-lt"/>
              <a:buAutoNum type="arabicPeriod"/>
            </a:pPr>
            <a:r>
              <a:rPr lang="en-US" b="0" dirty="0"/>
              <a:t>Social structures are rigid, with little emphasis on economic growth.</a:t>
            </a:r>
          </a:p>
          <a:p>
            <a:pPr>
              <a:buFont typeface="+mj-lt"/>
              <a:buAutoNum type="arabicPeriod"/>
            </a:pPr>
            <a:r>
              <a:rPr lang="en-US" b="0" dirty="0"/>
              <a:t>Pre-Conditions for Take-Off:</a:t>
            </a:r>
          </a:p>
          <a:p>
            <a:pPr marL="742950" lvl="1" indent="-285750">
              <a:buFont typeface="+mj-lt"/>
              <a:buAutoNum type="arabicPeriod"/>
            </a:pPr>
            <a:r>
              <a:rPr lang="en-US" b="0" dirty="0"/>
              <a:t>Emergence of new industries &amp; infrastructure development (e.g., transportation, communication).</a:t>
            </a:r>
          </a:p>
          <a:p>
            <a:pPr marL="742950" lvl="1" indent="-285750">
              <a:buFont typeface="+mj-lt"/>
              <a:buAutoNum type="arabicPeriod"/>
            </a:pPr>
            <a:r>
              <a:rPr lang="en-US" b="0" dirty="0"/>
              <a:t>Increase in investment, particularly in technology &amp; education.</a:t>
            </a:r>
          </a:p>
          <a:p>
            <a:pPr marL="742950" lvl="1" indent="-285750">
              <a:buFont typeface="+mj-lt"/>
              <a:buAutoNum type="arabicPeriod"/>
            </a:pPr>
            <a:r>
              <a:rPr lang="en-US" b="0" dirty="0"/>
              <a:t>Shift from agriculture to manufacturing begins.</a:t>
            </a:r>
          </a:p>
          <a:p>
            <a:pPr>
              <a:buFont typeface="+mj-lt"/>
              <a:buAutoNum type="arabicPeriod"/>
            </a:pPr>
            <a:r>
              <a:rPr lang="en-US" b="0" dirty="0"/>
              <a:t>Take-Off:</a:t>
            </a:r>
          </a:p>
          <a:p>
            <a:pPr marL="742950" lvl="1" indent="-285750">
              <a:buFont typeface="+mj-lt"/>
              <a:buAutoNum type="arabicPeriod"/>
            </a:pPr>
            <a:r>
              <a:rPr lang="en-US" b="0" dirty="0"/>
              <a:t>Rapid industrialization, with significant technological advancements.</a:t>
            </a:r>
          </a:p>
          <a:p>
            <a:pPr marL="742950" lvl="1" indent="-285750">
              <a:buFont typeface="+mj-lt"/>
              <a:buAutoNum type="arabicPeriod"/>
            </a:pPr>
            <a:r>
              <a:rPr lang="en-US" b="0" dirty="0"/>
              <a:t>Growth in productivity &amp; urbanization.</a:t>
            </a:r>
          </a:p>
          <a:p>
            <a:pPr marL="742950" lvl="1" indent="-285750">
              <a:buFont typeface="+mj-lt"/>
              <a:buAutoNum type="arabicPeriod"/>
            </a:pPr>
            <a:r>
              <a:rPr lang="en-US" b="0" dirty="0"/>
              <a:t>Emergence of key industries that drive economic growth (e.g., textiles, railways).</a:t>
            </a:r>
          </a:p>
          <a:p>
            <a:pPr>
              <a:buFont typeface="+mj-lt"/>
              <a:buAutoNum type="arabicPeriod"/>
            </a:pPr>
            <a:r>
              <a:rPr lang="en-US" b="0" dirty="0"/>
              <a:t>Drive to Maturity:</a:t>
            </a:r>
          </a:p>
          <a:p>
            <a:pPr marL="742950" lvl="1" indent="-285750">
              <a:buFont typeface="+mj-lt"/>
              <a:buAutoNum type="arabicPeriod"/>
            </a:pPr>
            <a:r>
              <a:rPr lang="en-US" b="0" dirty="0"/>
              <a:t>Diversification of the economy, with more complex industries (e.g., heavy industry, chemicals).</a:t>
            </a:r>
          </a:p>
          <a:p>
            <a:pPr marL="742950" lvl="1" indent="-285750">
              <a:buFont typeface="+mj-lt"/>
              <a:buAutoNum type="arabicPeriod"/>
            </a:pPr>
            <a:r>
              <a:rPr lang="en-US" b="0" dirty="0"/>
              <a:t>Investment in social infrastructure (education, healthcare) &amp; technological innovation.</a:t>
            </a:r>
          </a:p>
          <a:p>
            <a:pPr marL="742950" lvl="1" indent="-285750">
              <a:buFont typeface="+mj-lt"/>
              <a:buAutoNum type="arabicPeriod"/>
            </a:pPr>
            <a:r>
              <a:rPr lang="en-US" b="0" dirty="0"/>
              <a:t>Increase in national income &amp; a higher st&amp;ard of living.</a:t>
            </a:r>
          </a:p>
          <a:p>
            <a:pPr>
              <a:buFont typeface="+mj-lt"/>
              <a:buAutoNum type="arabicPeriod"/>
            </a:pPr>
            <a:r>
              <a:rPr lang="en-US" b="0" dirty="0"/>
              <a:t>Age of High Mass Consumption:</a:t>
            </a:r>
          </a:p>
          <a:p>
            <a:pPr marL="742950" lvl="1" indent="-285750">
              <a:buFont typeface="+mj-lt"/>
              <a:buAutoNum type="arabicPeriod"/>
            </a:pPr>
            <a:r>
              <a:rPr lang="en-US" b="0" dirty="0"/>
              <a:t>Shift towards a consumer-oriented economy, with focus on services &amp; high-quality goods.</a:t>
            </a:r>
          </a:p>
          <a:p>
            <a:pPr marL="742950" lvl="1" indent="-285750">
              <a:buFont typeface="+mj-lt"/>
              <a:buAutoNum type="arabicPeriod"/>
            </a:pPr>
            <a:r>
              <a:rPr lang="en-US" b="0" dirty="0"/>
              <a:t>Increased income leads to widespread access to goods &amp; services.</a:t>
            </a:r>
          </a:p>
          <a:p>
            <a:pPr marL="742950" lvl="1" indent="-285750">
              <a:buFont typeface="+mj-lt"/>
              <a:buAutoNum type="arabicPeriod"/>
            </a:pPr>
            <a:r>
              <a:rPr lang="en-US" b="0" dirty="0"/>
              <a:t>Welfare state &amp; social programs become prominent.</a:t>
            </a:r>
          </a:p>
          <a:p>
            <a:endParaRPr lang="en-GB" b="0"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45</a:t>
            </a:fld>
            <a:endParaRPr lang="de-DE" dirty="0"/>
          </a:p>
        </p:txBody>
      </p:sp>
    </p:spTree>
    <p:extLst>
      <p:ext uri="{BB962C8B-B14F-4D97-AF65-F5344CB8AC3E}">
        <p14:creationId xmlns:p14="http://schemas.microsoft.com/office/powerpoint/2010/main" val="135323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b="0" dirty="0"/>
              <a:t>The Five Stages:</a:t>
            </a:r>
          </a:p>
          <a:p>
            <a:pPr>
              <a:buFont typeface="+mj-lt"/>
              <a:buAutoNum type="arabicPeriod"/>
            </a:pPr>
            <a:r>
              <a:rPr lang="en-US" b="0" dirty="0"/>
              <a:t>Traditional Society:</a:t>
            </a:r>
          </a:p>
          <a:p>
            <a:pPr marL="742950" lvl="1" indent="-285750">
              <a:buFont typeface="+mj-lt"/>
              <a:buAutoNum type="arabicPeriod"/>
            </a:pPr>
            <a:r>
              <a:rPr lang="en-US" b="0" dirty="0"/>
              <a:t>Characterized by subsistence agriculture &amp; limited technology.</a:t>
            </a:r>
          </a:p>
          <a:p>
            <a:pPr marL="742950" lvl="1" indent="-285750">
              <a:buFont typeface="+mj-lt"/>
              <a:buAutoNum type="arabicPeriod"/>
            </a:pPr>
            <a:r>
              <a:rPr lang="en-US" b="0" dirty="0"/>
              <a:t>Social structures are rigid, with little emphasis on economic growth.</a:t>
            </a:r>
          </a:p>
          <a:p>
            <a:pPr>
              <a:buFont typeface="+mj-lt"/>
              <a:buAutoNum type="arabicPeriod"/>
            </a:pPr>
            <a:r>
              <a:rPr lang="en-US" b="0" dirty="0"/>
              <a:t>Pre-Conditions for Take-Off:</a:t>
            </a:r>
          </a:p>
          <a:p>
            <a:pPr marL="742950" lvl="1" indent="-285750">
              <a:buFont typeface="+mj-lt"/>
              <a:buAutoNum type="arabicPeriod"/>
            </a:pPr>
            <a:r>
              <a:rPr lang="en-US" b="0" dirty="0"/>
              <a:t>Emergence of new industries &amp; infrastructure development (e.g., transportation, communication).</a:t>
            </a:r>
          </a:p>
          <a:p>
            <a:pPr marL="742950" lvl="1" indent="-285750">
              <a:buFont typeface="+mj-lt"/>
              <a:buAutoNum type="arabicPeriod"/>
            </a:pPr>
            <a:r>
              <a:rPr lang="en-US" b="0" dirty="0"/>
              <a:t>Increase in investment, particularly in technology &amp; education.</a:t>
            </a:r>
          </a:p>
          <a:p>
            <a:pPr marL="742950" lvl="1" indent="-285750">
              <a:buFont typeface="+mj-lt"/>
              <a:buAutoNum type="arabicPeriod"/>
            </a:pPr>
            <a:r>
              <a:rPr lang="en-US" b="0" dirty="0"/>
              <a:t>Shift from agriculture to manufacturing begins.</a:t>
            </a:r>
          </a:p>
          <a:p>
            <a:pPr>
              <a:buFont typeface="+mj-lt"/>
              <a:buAutoNum type="arabicPeriod"/>
            </a:pPr>
            <a:r>
              <a:rPr lang="en-US" b="0" dirty="0"/>
              <a:t>Take-Off:</a:t>
            </a:r>
          </a:p>
          <a:p>
            <a:pPr marL="742950" lvl="1" indent="-285750">
              <a:buFont typeface="+mj-lt"/>
              <a:buAutoNum type="arabicPeriod"/>
            </a:pPr>
            <a:r>
              <a:rPr lang="en-US" b="0" dirty="0"/>
              <a:t>Rapid industrialization, with significant technological advancements.</a:t>
            </a:r>
          </a:p>
          <a:p>
            <a:pPr marL="742950" lvl="1" indent="-285750">
              <a:buFont typeface="+mj-lt"/>
              <a:buAutoNum type="arabicPeriod"/>
            </a:pPr>
            <a:r>
              <a:rPr lang="en-US" b="0" dirty="0"/>
              <a:t>Growth in productivity &amp; urbanization.</a:t>
            </a:r>
          </a:p>
          <a:p>
            <a:pPr marL="742950" lvl="1" indent="-285750">
              <a:buFont typeface="+mj-lt"/>
              <a:buAutoNum type="arabicPeriod"/>
            </a:pPr>
            <a:r>
              <a:rPr lang="en-US" b="0" dirty="0"/>
              <a:t>Emergence of key industries that drive economic growth (e.g., textiles, railways).</a:t>
            </a:r>
          </a:p>
          <a:p>
            <a:pPr>
              <a:buFont typeface="+mj-lt"/>
              <a:buAutoNum type="arabicPeriod"/>
            </a:pPr>
            <a:r>
              <a:rPr lang="en-US" b="0" dirty="0"/>
              <a:t>Drive to Maturity:</a:t>
            </a:r>
          </a:p>
          <a:p>
            <a:pPr marL="742950" lvl="1" indent="-285750">
              <a:buFont typeface="+mj-lt"/>
              <a:buAutoNum type="arabicPeriod"/>
            </a:pPr>
            <a:r>
              <a:rPr lang="en-US" b="0" dirty="0"/>
              <a:t>Diversification of the economy, with more complex industries (e.g., heavy industry, chemicals).</a:t>
            </a:r>
          </a:p>
          <a:p>
            <a:pPr marL="742950" lvl="1" indent="-285750">
              <a:buFont typeface="+mj-lt"/>
              <a:buAutoNum type="arabicPeriod"/>
            </a:pPr>
            <a:r>
              <a:rPr lang="en-US" b="0" dirty="0"/>
              <a:t>Investment in social infrastructure (education, healthcare) &amp; technological innovation.</a:t>
            </a:r>
          </a:p>
          <a:p>
            <a:pPr marL="742950" lvl="1" indent="-285750">
              <a:buFont typeface="+mj-lt"/>
              <a:buAutoNum type="arabicPeriod"/>
            </a:pPr>
            <a:r>
              <a:rPr lang="en-US" b="0" dirty="0"/>
              <a:t>Increase in national income &amp; a higher st&amp;ard of living.</a:t>
            </a:r>
          </a:p>
          <a:p>
            <a:pPr>
              <a:buFont typeface="+mj-lt"/>
              <a:buAutoNum type="arabicPeriod"/>
            </a:pPr>
            <a:r>
              <a:rPr lang="en-US" b="0" dirty="0"/>
              <a:t>Age of High Mass Consumption:</a:t>
            </a:r>
          </a:p>
          <a:p>
            <a:pPr marL="742950" lvl="1" indent="-285750">
              <a:buFont typeface="+mj-lt"/>
              <a:buAutoNum type="arabicPeriod"/>
            </a:pPr>
            <a:r>
              <a:rPr lang="en-US" b="0" dirty="0"/>
              <a:t>Shift towards a consumer-oriented economy, with focus on services &amp; high-quality goods.</a:t>
            </a:r>
          </a:p>
          <a:p>
            <a:pPr marL="742950" lvl="1" indent="-285750">
              <a:buFont typeface="+mj-lt"/>
              <a:buAutoNum type="arabicPeriod"/>
            </a:pPr>
            <a:r>
              <a:rPr lang="en-US" b="0" dirty="0"/>
              <a:t>Increased income leads to widespread access to goods &amp; services.</a:t>
            </a:r>
          </a:p>
          <a:p>
            <a:pPr marL="742950" lvl="1" indent="-285750">
              <a:buFont typeface="+mj-lt"/>
              <a:buAutoNum type="arabicPeriod"/>
            </a:pPr>
            <a:r>
              <a:rPr lang="en-US" b="0" dirty="0"/>
              <a:t>Welfare state &amp; social programs become prominent.</a:t>
            </a:r>
          </a:p>
          <a:p>
            <a:endParaRPr lang="en-GB" b="0"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48</a:t>
            </a:fld>
            <a:endParaRPr lang="de-DE" dirty="0"/>
          </a:p>
        </p:txBody>
      </p:sp>
    </p:spTree>
    <p:extLst>
      <p:ext uri="{BB962C8B-B14F-4D97-AF65-F5344CB8AC3E}">
        <p14:creationId xmlns:p14="http://schemas.microsoft.com/office/powerpoint/2010/main" val="2430870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Intro Circularity</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Intro Circularity</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Intro Circularity</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5" y="1628999"/>
            <a:ext cx="8928100"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Intro Circularity</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www.nature.com/articles/531435a" TargetMode="Externa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106.xml.rels><?xml version="1.0" encoding="UTF-8" standalone="yes"?>
<Relationships xmlns="http://schemas.openxmlformats.org/package/2006/relationships"><Relationship Id="rId3" Type="http://schemas.openxmlformats.org/officeDocument/2006/relationships/hyperlink" Target="https://images.squarespace-cdn.com/content/v1/5eb83aa6694aa05df3bdff53/1630091740163-6K6CQGR76749OD9AJ1RH/homepage+graphic.jpg" TargetMode="External"/><Relationship Id="rId7" Type="http://schemas.openxmlformats.org/officeDocument/2006/relationships/image" Target="../media/image11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hyperlink" Target="https://www.metabolic.nl/news/the-seven-pillars-of-the-circular-economy/" TargetMode="External"/><Relationship Id="rId4" Type="http://schemas.openxmlformats.org/officeDocument/2006/relationships/image" Target="../media/image111.jpeg"/></Relationships>
</file>

<file path=ppt/slides/_rels/slide107.xml.rels><?xml version="1.0" encoding="UTF-8" standalone="yes"?>
<Relationships xmlns="http://schemas.openxmlformats.org/package/2006/relationships"><Relationship Id="rId3" Type="http://schemas.openxmlformats.org/officeDocument/2006/relationships/hyperlink" Target="https://images.squarespace-cdn.com/content/v1/5eb83aa6694aa05df3bdff53/1630091740163-6K6CQGR76749OD9AJ1RH/homepage+graphic.jpg" TargetMode="External"/><Relationship Id="rId7"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hyperlink" Target="https://www.metabolic.nl/news/the-seven-pillars-of-the-circular-economy/" TargetMode="External"/><Relationship Id="rId4" Type="http://schemas.openxmlformats.org/officeDocument/2006/relationships/image" Target="../media/image111.jpeg"/></Relationships>
</file>

<file path=ppt/slides/_rels/slide108.xml.rels><?xml version="1.0" encoding="UTF-8" standalone="yes"?>
<Relationships xmlns="http://schemas.openxmlformats.org/package/2006/relationships"><Relationship Id="rId3" Type="http://schemas.openxmlformats.org/officeDocument/2006/relationships/hyperlink" Target="https://images.squarespace-cdn.com/content/v1/5eb83aa6694aa05df3bdff53/1630091740163-6K6CQGR76749OD9AJ1RH/homepage+graphic.jpg" TargetMode="External"/><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109.xml.rels><?xml version="1.0" encoding="UTF-8" standalone="yes"?>
<Relationships xmlns="http://schemas.openxmlformats.org/package/2006/relationships"><Relationship Id="rId3" Type="http://schemas.openxmlformats.org/officeDocument/2006/relationships/hyperlink" Target="https://images.squarespace-cdn.com/content/v1/5eb83aa6694aa05df3bdff53/1630091740163-6K6CQGR76749OD9AJ1RH/homepage+graphic.jpg" TargetMode="External"/><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hyperlink" Target="https://images.squarespace-cdn.com/content/v1/5eb83aa6694aa05df3bdff53/1630091740163-6K6CQGR76749OD9AJ1RH/homepage+graphic.jpg" TargetMode="External"/><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www.deviantart.com/tallinax/art/How-to-draw-a-dog-683749835" TargetMode="External"/><Relationship Id="rId1" Type="http://schemas.openxmlformats.org/officeDocument/2006/relationships/slideLayout" Target="../slideLayouts/slideLayout7.xml"/><Relationship Id="rId4" Type="http://schemas.microsoft.com/office/2007/relationships/hdphoto" Target="../media/hdphoto2.wdp"/></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hyperlink" Target="https://emf.thirdlight.com/file/24/xTyQj3oxiYNMO1xTFs9xT5LF3C/Towards%20the%20circular%20economy%20Vol%201%3A%20an%20economic%20and%20business%20rationale%20for%20an%20accelerated%20transition.pdf"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youtu.be/NBEvJwTxs4w" TargetMode="Externa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hyperlink" Target="https://www.unep.org/circularit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hyperlink" Target="https://commons.wikimedia.org/wiki/File:Cutlery_made_from_Cellulose_Acetate_Biograde.JPG" TargetMode="External"/><Relationship Id="rId3" Type="http://schemas.openxmlformats.org/officeDocument/2006/relationships/hyperlink" Target="https://unsplash.com/de/fotos/weisser-loffel-LHE9c_va1f8" TargetMode="External"/><Relationship Id="rId7"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torontotoollibrary.com/index-2.html" TargetMode="External"/><Relationship Id="rId5" Type="http://schemas.openxmlformats.org/officeDocument/2006/relationships/image" Target="../media/image122.jpeg"/><Relationship Id="rId4" Type="http://schemas.openxmlformats.org/officeDocument/2006/relationships/image" Target="../media/image121.jpeg"/><Relationship Id="rId9" Type="http://schemas.openxmlformats.org/officeDocument/2006/relationships/image" Target="../media/image124.png"/></Relationships>
</file>

<file path=ppt/slides/_rels/slide121.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125.png"/><Relationship Id="rId7" Type="http://schemas.openxmlformats.org/officeDocument/2006/relationships/hyperlink" Target="https://www.oliverbagley.com/media/development/digitalcatalog/index.min.html#remount"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29.png"/><Relationship Id="rId4" Type="http://schemas.openxmlformats.org/officeDocument/2006/relationships/hyperlink" Target="https://buildingcircularity.org/reuse/reducing-waste-with-reusable-sanitary-pads/" TargetMode="External"/><Relationship Id="rId9" Type="http://schemas.openxmlformats.org/officeDocument/2006/relationships/hyperlink" Target="https://www.freitag.ch/de/bags"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hyperlink" Target="https://www.pocsports.com/de/pages/myelin" TargetMode="Externa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23.xml.rels><?xml version="1.0" encoding="UTF-8" standalone="yes"?>
<Relationships xmlns="http://schemas.openxmlformats.org/package/2006/relationships"><Relationship Id="rId3" Type="http://schemas.openxmlformats.org/officeDocument/2006/relationships/hyperlink" Target="https://www.seattletimes.com/seattle-news/turning-trash-to-natural-gas-utilities-fight-for-their-future-amid-climate-change/"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unsplash.com/de/fotos/ein-kaputtes-handy-liegt-auf-einem-tisch-zevGz508koA" TargetMode="Externa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unsplash.com/de/fotos/person-die-die-lebensmittel-fotografiert-i_xVfNtQjwI"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8.jpeg"/></Relationships>
</file>

<file path=ppt/slides/_rels/slide1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www.youtube.com/watch?v=i_wtaoHCw3k" TargetMode="Externa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svg"/></Relationships>
</file>

<file path=ppt/slides/_rels/slide1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hyperlink" Target="https://onlinelibrary.wiley.com/doi/10.1111/jiec.13187" TargetMode="External"/><Relationship Id="rId4" Type="http://schemas.openxmlformats.org/officeDocument/2006/relationships/image" Target="../media/image13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hyperlink" Target="https://thermodynamicearth.org/" TargetMode="Externa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hyperlink" Target="https://www.textiletechnology.net/fibers/trendreports/eu-whitepaper-challenges-commission-to-tackle-microplastic-pollution-33929" TargetMode="External"/><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hyperlink" Target="https://www.flickr.com/photos/50048728@N00/7549782744"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footprintnetwork.org/our-work/sustainable-development/"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3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hyperlink" Target="https://youtu.be/Cvh7p6IehSo"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145.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www.futurelearn.com/info/courses/taking-on-the-climate-crisis/0/steps/261255"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researchgate.net/figure/The-Great-Acceleration-Steffen-et-al-2015b_fig5_326295135/download"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atomicarchive.com/history/trinity/index.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hyperlink" Target="https://commons.wikimedia.org/wiki/File:Ozone_hole_recovery.jp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hyperlink" Target="https://commons.wikimedia.org/w/index.php?curid=103839930"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hyperlink" Target="https://www.climate.gov/media/13611" TargetMode="External"/><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worldometers.info/world-population/"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worldometers.info/world-population/"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urworldindata.org/fertility-rate"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luminocity3d.org/WorldPopDen/#3/12.00/10.00" TargetMode="Externa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ourworldindata.org/urbanization"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un.org.np/sites/default/files/doc_publication/2018-09/2018_human_development_statistical_update.pdf" TargetMode="External"/><Relationship Id="rId7" Type="http://schemas.openxmlformats.org/officeDocument/2006/relationships/hyperlink" Target="https://commons.wikimedia.org/wiki/File:IPhone_size_comparison.sv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www.imf.org/external/datamapper/datasets/WEO" TargetMode="External"/><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hyperlink" Target="https://commons.wikimedia.org/wiki/File:Elon_Musk%27s_Tesla_Roadster_(40143096241).jpg"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presenter.ahaslides.com/presentation/6150349"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ourworldindata.org/human-development-index"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de.wikipedia.org/wiki/Harry_S._Truman#/media/Datei:TRUMAN_58-766-06_(cropped).jpg"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sketchbubble.com/en/presentation-rostow-model.htm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sketchbubble.com/en/presentation-rostow-model.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x.com/sebastiankurz" TargetMode="Externa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economicsonline.co.uk/definitions/the-kuznets-curve.htm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presenter.ahaslides.com/presentation/6150349"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urworldindata.org/what-is-economic-growth"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ourworldindata.org/grapher/income-share-top-1-before-tax-wid-extrapolations?country=USA~ITA~GBR~CAN~West+Africa+%28WID%29~West+Asia+%28WID%29"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5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www.footprintnetwork.org/resources/footprint-calculator/" TargetMode="External"/><Relationship Id="rId2" Type="http://schemas.openxmlformats.org/officeDocument/2006/relationships/hyperlink" Target="https://www.footprintcalculator.org/" TargetMode="External"/><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upload.wikimedia.org/wikipedia/commons/b/b4/Ecological_footprint_2018.png"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overshoot.footprintnetwork.org/newsroom/country-overshoot-days/"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s://overshoot.footprintnetwork.org/newsroom/past-earth-overshoot-days/"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stockholmresilience.org/research/planetary-boundaries.html"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footprintnetwork.org/our-work/sustainable-development/"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cdph.ca.gov/Programs/OHE/Pages/Climate-Health-Equity/Health-Impacts.aspx"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customXml" Target="../ink/ink5.xml"/><Relationship Id="rId2" Type="http://schemas.openxmlformats.org/officeDocument/2006/relationships/hyperlink" Target="https://upload.wikimedia.org/wikipedia/commons/8/88/Maslow%27s_Hierarchy_of_Needs.jpg#/media/Datei:Maslow_Bed&#252;rfnispyramide.svg" TargetMode="Externa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4.png"/><Relationship Id="rId5" Type="http://schemas.openxmlformats.org/officeDocument/2006/relationships/image" Target="../media/image14.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unsplash.com/de/fotos/person-die-die-lebensmittel-fotografiert-i_xVfNtQjwI" TargetMode="External"/><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71.xml.rels><?xml version="1.0" encoding="UTF-8" standalone="yes"?>
<Relationships xmlns="http://schemas.openxmlformats.org/package/2006/relationships"><Relationship Id="rId3" Type="http://schemas.openxmlformats.org/officeDocument/2006/relationships/hyperlink" Target="https://unsplash.com/de/fotos/person-die-die-lebensmittel-fotografiert-i_xVfNtQjwI"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s://www.weforum.org/stories/2021/08/this-visualization-breaks-down-the-metals-in-a-smartphone/"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hinalaborwatch.org/wp-content/uploads/2023/11/Chengdu-Foxconn-Report-202306.pdf" TargetMode="External"/><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hyperlink" Target="https://www.nbcnews.com/id/wbna26421622"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youtube.com/watch?v=66XwG1CLHuU"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unsplash.com/de/fotos/ein-kaputtes-handy-liegt-auf-einem-tisch-zevGz508koA"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77.xml.rels><?xml version="1.0" encoding="UTF-8" standalone="yes"?>
<Relationships xmlns="http://schemas.openxmlformats.org/package/2006/relationships"><Relationship Id="rId3" Type="http://schemas.openxmlformats.org/officeDocument/2006/relationships/hyperlink" Target="https://unitar.org/about/news-stories/press/global-e-waste-monitor-2024-electronic-waste-rising-five-times-faster-documented-e-waste-recyclin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78.xml.rels><?xml version="1.0" encoding="UTF-8" standalone="yes"?>
<Relationships xmlns="http://schemas.openxmlformats.org/package/2006/relationships"><Relationship Id="rId3" Type="http://schemas.openxmlformats.org/officeDocument/2006/relationships/hyperlink" Target="https://www.weforum.org/stories/2023/03/8-ways-the-circular-economy-outperforms-traditional-business-models/" TargetMode="External"/><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hyperlink" Target="https://stocktonrecycles.com/guide/1-plastic-pet/" TargetMode="Externa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sketchbubble.com/en/presentation-rostow-model.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weforum.org/stories/2023/03/8-ways-the-circular-economy-outperforms-traditional-business-models/" TargetMode="Externa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1.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4.png"/><Relationship Id="rId7"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www.ellenmacarthurfoundation.org/circular-economy-podcast/overview" TargetMode="External"/><Relationship Id="rId5" Type="http://schemas.openxmlformats.org/officeDocument/2006/relationships/image" Target="../media/image105.png"/><Relationship Id="rId4" Type="http://schemas.openxmlformats.org/officeDocument/2006/relationships/hyperlink" Target="https://www.utb.de/doi/book/10.36198/9783838559889"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youtu.be/Cvh7p6IehSo" TargetMode="Externa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7752000" y="2709000"/>
            <a:ext cx="3743326" cy="1440000"/>
          </a:xfrm>
        </p:spPr>
        <p:txBody>
          <a:bodyPr/>
          <a:lstStyle/>
          <a:p>
            <a:r>
              <a:rPr lang="en-GB" dirty="0"/>
              <a:t>From linear </a:t>
            </a:r>
            <a:r>
              <a:rPr lang="en-GB"/>
              <a:t>to circular</a:t>
            </a:r>
            <a:endParaRPr lang="en-GB" dirty="0"/>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p:txBody>
          <a:bodyPr/>
          <a:lstStyle/>
          <a:p>
            <a:r>
              <a:rPr lang="en-GB" dirty="0"/>
              <a:t>IL “Introduction to Circular Economy”</a:t>
            </a:r>
            <a:br>
              <a:rPr lang="en-GB" dirty="0"/>
            </a:br>
            <a:r>
              <a:rPr lang="en-GB" dirty="0"/>
              <a:t>WS 24-25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extLst>
              <a:ext uri="{FF2B5EF4-FFF2-40B4-BE49-F238E27FC236}">
                <a16:creationId xmlns:a16="http://schemas.microsoft.com/office/drawing/2014/main" id="{A4745F24-D207-A9C3-7B8F-2B847985E1BF}"/>
              </a:ext>
            </a:extLst>
          </p:cNvPr>
          <p:cNvPicPr>
            <a:picLocks noChangeAspect="1"/>
          </p:cNvPicPr>
          <p:nvPr/>
        </p:nvPicPr>
        <p:blipFill rotWithShape="1">
          <a:blip r:embed="rId2">
            <a:extLst>
              <a:ext uri="{28A0092B-C50C-407E-A947-70E740481C1C}">
                <a14:useLocalDpi xmlns:a14="http://schemas.microsoft.com/office/drawing/2010/main" val="0"/>
              </a:ext>
            </a:extLst>
          </a:blip>
          <a:srcRect l="4896" t="4200" r="8407" b="6562"/>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3"/>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39EED8D-B17E-5E49-83B7-0D78395BC34A}"/>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EAE6DCD4-7A33-35C1-0C1C-3AE9040BAB65}"/>
              </a:ext>
            </a:extLst>
          </p:cNvPr>
          <p:cNvSpPr>
            <a:spLocks noGrp="1"/>
          </p:cNvSpPr>
          <p:nvPr>
            <p:ph type="title"/>
          </p:nvPr>
        </p:nvSpPr>
        <p:spPr/>
        <p:txBody>
          <a:bodyPr/>
          <a:lstStyle/>
          <a:p>
            <a:r>
              <a:rPr lang="en-GB" dirty="0"/>
              <a:t>Global Change?</a:t>
            </a:r>
          </a:p>
        </p:txBody>
      </p:sp>
      <p:sp>
        <p:nvSpPr>
          <p:cNvPr id="5" name="Datumsplatzhalter 4">
            <a:extLst>
              <a:ext uri="{FF2B5EF4-FFF2-40B4-BE49-F238E27FC236}">
                <a16:creationId xmlns:a16="http://schemas.microsoft.com/office/drawing/2014/main" id="{E832CA62-6681-1F15-7B34-16253EB2A92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A640024-B6E4-779B-88EE-F377AC628B0D}"/>
              </a:ext>
            </a:extLst>
          </p:cNvPr>
          <p:cNvSpPr>
            <a:spLocks noGrp="1"/>
          </p:cNvSpPr>
          <p:nvPr>
            <p:ph type="ftr" sz="quarter" idx="11"/>
          </p:nvPr>
        </p:nvSpPr>
        <p:spPr/>
        <p:txBody>
          <a:bodyPr/>
          <a:lstStyle/>
          <a:p>
            <a:r>
              <a:rPr lang="en-GB" dirty="0"/>
              <a:t>KMH / Intro Circularity</a:t>
            </a:r>
          </a:p>
        </p:txBody>
      </p:sp>
      <p:pic>
        <p:nvPicPr>
          <p:cNvPr id="7" name="Picture 2" descr="Book cover">
            <a:extLst>
              <a:ext uri="{FF2B5EF4-FFF2-40B4-BE49-F238E27FC236}">
                <a16:creationId xmlns:a16="http://schemas.microsoft.com/office/drawing/2014/main" id="{843A4627-3FB3-D21A-49B9-9D8E5007D1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5324" y="1622506"/>
            <a:ext cx="3115322" cy="453548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Book cover">
            <a:extLst>
              <a:ext uri="{FF2B5EF4-FFF2-40B4-BE49-F238E27FC236}">
                <a16:creationId xmlns:a16="http://schemas.microsoft.com/office/drawing/2014/main" id="{5C3F2F36-3EAF-ADFE-A477-E6D11ED40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6000" y="424994"/>
            <a:ext cx="4098033" cy="573300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325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Defining </a:t>
            </a:r>
            <a:br>
              <a:rPr lang="en-GB" dirty="0"/>
            </a:br>
            <a:r>
              <a:rPr lang="en-GB" dirty="0" err="1"/>
              <a:t>circualar</a:t>
            </a:r>
            <a:r>
              <a:rPr lang="en-GB" dirty="0"/>
              <a:t> </a:t>
            </a:r>
            <a:br>
              <a:rPr lang="en-GB" dirty="0"/>
            </a:br>
            <a:r>
              <a:rPr lang="en-GB" dirty="0"/>
              <a:t>economy </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de-DE" smtClean="0"/>
              <a:t>100</a:t>
            </a:fld>
            <a:endParaRPr lang="de-DE"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de-DE"/>
              <a:t>KMH / Intro Circularity</a:t>
            </a:r>
            <a:endParaRPr lang="de-DE" dirty="0"/>
          </a:p>
        </p:txBody>
      </p:sp>
    </p:spTree>
    <p:extLst>
      <p:ext uri="{BB962C8B-B14F-4D97-AF65-F5344CB8AC3E}">
        <p14:creationId xmlns:p14="http://schemas.microsoft.com/office/powerpoint/2010/main" val="1226699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1A85E4-D2C8-33C7-5951-37502258DE16}"/>
              </a:ext>
            </a:extLst>
          </p:cNvPr>
          <p:cNvSpPr>
            <a:spLocks noGrp="1"/>
          </p:cNvSpPr>
          <p:nvPr>
            <p:ph type="sldNum" sz="quarter" idx="12"/>
          </p:nvPr>
        </p:nvSpPr>
        <p:spPr/>
        <p:txBody>
          <a:bodyPr/>
          <a:lstStyle/>
          <a:p>
            <a:fld id="{D836C0FE-70CA-4950-82D6-CF602CC2B770}" type="slidenum">
              <a:rPr lang="en-GB" smtClean="0"/>
              <a:t>101</a:t>
            </a:fld>
            <a:endParaRPr lang="en-GB" dirty="0"/>
          </a:p>
        </p:txBody>
      </p:sp>
      <p:sp>
        <p:nvSpPr>
          <p:cNvPr id="3" name="Titel 2">
            <a:extLst>
              <a:ext uri="{FF2B5EF4-FFF2-40B4-BE49-F238E27FC236}">
                <a16:creationId xmlns:a16="http://schemas.microsoft.com/office/drawing/2014/main" id="{40FD342B-D57A-B20E-2C7E-F016914A7C1C}"/>
              </a:ext>
            </a:extLst>
          </p:cNvPr>
          <p:cNvSpPr>
            <a:spLocks noGrp="1"/>
          </p:cNvSpPr>
          <p:nvPr>
            <p:ph type="title"/>
          </p:nvPr>
        </p:nvSpPr>
        <p:spPr/>
        <p:txBody>
          <a:bodyPr/>
          <a:lstStyle/>
          <a:p>
            <a:r>
              <a:rPr lang="en-GB" dirty="0"/>
              <a:t>How to define “Circular Economy”?</a:t>
            </a:r>
          </a:p>
        </p:txBody>
      </p:sp>
      <p:sp>
        <p:nvSpPr>
          <p:cNvPr id="5" name="Datumsplatzhalter 4">
            <a:extLst>
              <a:ext uri="{FF2B5EF4-FFF2-40B4-BE49-F238E27FC236}">
                <a16:creationId xmlns:a16="http://schemas.microsoft.com/office/drawing/2014/main" id="{268A2E5D-633E-AE90-BACE-0F58CF21D294}"/>
              </a:ext>
            </a:extLst>
          </p:cNvPr>
          <p:cNvSpPr>
            <a:spLocks noGrp="1"/>
          </p:cNvSpPr>
          <p:nvPr>
            <p:ph type="dt" sz="half" idx="10"/>
          </p:nvPr>
        </p:nvSpPr>
        <p:spPr/>
        <p:txBody>
          <a:bodyPr/>
          <a:lstStyle/>
          <a:p>
            <a:r>
              <a:rPr lang="en-GB" dirty="0"/>
              <a:t>(Wolrdometer, 2024)</a:t>
            </a:r>
          </a:p>
        </p:txBody>
      </p:sp>
      <p:sp>
        <p:nvSpPr>
          <p:cNvPr id="6" name="Fußzeilenplatzhalter 5">
            <a:extLst>
              <a:ext uri="{FF2B5EF4-FFF2-40B4-BE49-F238E27FC236}">
                <a16:creationId xmlns:a16="http://schemas.microsoft.com/office/drawing/2014/main" id="{F4320630-BAF3-7B46-3BF1-6752AB39CA38}"/>
              </a:ext>
            </a:extLst>
          </p:cNvPr>
          <p:cNvSpPr>
            <a:spLocks noGrp="1"/>
          </p:cNvSpPr>
          <p:nvPr>
            <p:ph type="ftr" sz="quarter" idx="11"/>
          </p:nvPr>
        </p:nvSpPr>
        <p:spPr/>
        <p:txBody>
          <a:bodyPr/>
          <a:lstStyle/>
          <a:p>
            <a:r>
              <a:rPr lang="en-GB" dirty="0"/>
              <a:t>KMH / Intro Circularity</a:t>
            </a:r>
          </a:p>
        </p:txBody>
      </p:sp>
      <p:sp>
        <p:nvSpPr>
          <p:cNvPr id="12" name="Inhaltsplatzhalter 3">
            <a:extLst>
              <a:ext uri="{FF2B5EF4-FFF2-40B4-BE49-F238E27FC236}">
                <a16:creationId xmlns:a16="http://schemas.microsoft.com/office/drawing/2014/main" id="{1ABA98CC-9DC1-DF00-5239-B211F8D3ED96}"/>
              </a:ext>
            </a:extLst>
          </p:cNvPr>
          <p:cNvSpPr>
            <a:spLocks noGrp="1"/>
          </p:cNvSpPr>
          <p:nvPr>
            <p:ph idx="1"/>
          </p:nvPr>
        </p:nvSpPr>
        <p:spPr>
          <a:xfrm>
            <a:off x="695324" y="1628775"/>
            <a:ext cx="10800675" cy="4535488"/>
          </a:xfrm>
        </p:spPr>
        <p:txBody>
          <a:bodyPr>
            <a:normAutofit fontScale="92500" lnSpcReduction="10000"/>
          </a:bodyPr>
          <a:lstStyle/>
          <a:p>
            <a:pPr marL="0" marR="0" lvl="0" indent="0" algn="ctr" defTabSz="914400" rtl="0" eaLnBrk="1" fontAlgn="auto" latinLnBrk="0" hangingPunct="1">
              <a:lnSpc>
                <a:spcPct val="120000"/>
              </a:lnSpc>
              <a:spcBef>
                <a:spcPts val="600"/>
              </a:spcBef>
              <a:spcAft>
                <a:spcPts val="600"/>
              </a:spcAft>
              <a:buClrTx/>
              <a:buSzTx/>
              <a:buFont typeface="Calibri" panose="020F0502020204030204" pitchFamily="34" charset="0"/>
              <a:buNone/>
              <a:tabLst/>
              <a:defRPr/>
            </a:pPr>
            <a:r>
              <a:rPr kumimoji="0" lang="en-GB" sz="27000" b="0" i="0" u="none" strike="noStrike" kern="1200" cap="none" spc="0" normalizeH="0" baseline="0" noProof="0" dirty="0">
                <a:ln>
                  <a:noFill/>
                </a:ln>
                <a:solidFill>
                  <a:prstClr val="black"/>
                </a:solidFill>
                <a:effectLst/>
                <a:uLnTx/>
                <a:uFillTx/>
                <a:latin typeface="Calibri"/>
                <a:ea typeface="+mn-ea"/>
                <a:cs typeface="+mn-cs"/>
              </a:rPr>
              <a:t>🤔</a:t>
            </a:r>
          </a:p>
          <a:p>
            <a:endParaRPr lang="en-GB" dirty="0"/>
          </a:p>
        </p:txBody>
      </p:sp>
    </p:spTree>
    <p:extLst>
      <p:ext uri="{BB962C8B-B14F-4D97-AF65-F5344CB8AC3E}">
        <p14:creationId xmlns:p14="http://schemas.microsoft.com/office/powerpoint/2010/main" val="22836026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700D8F6-9617-F43C-3332-EA95E04C90AB}"/>
              </a:ext>
            </a:extLst>
          </p:cNvPr>
          <p:cNvSpPr>
            <a:spLocks noGrp="1"/>
          </p:cNvSpPr>
          <p:nvPr>
            <p:ph type="sldNum" sz="quarter" idx="12"/>
          </p:nvPr>
        </p:nvSpPr>
        <p:spPr/>
        <p:txBody>
          <a:bodyPr/>
          <a:lstStyle/>
          <a:p>
            <a:fld id="{D836C0FE-70CA-4950-82D6-CF602CC2B770}" type="slidenum">
              <a:rPr lang="en-GB" smtClean="0"/>
              <a:t>102</a:t>
            </a:fld>
            <a:endParaRPr lang="en-GB" dirty="0"/>
          </a:p>
        </p:txBody>
      </p:sp>
      <p:sp>
        <p:nvSpPr>
          <p:cNvPr id="3" name="Titel 2">
            <a:extLst>
              <a:ext uri="{FF2B5EF4-FFF2-40B4-BE49-F238E27FC236}">
                <a16:creationId xmlns:a16="http://schemas.microsoft.com/office/drawing/2014/main" id="{9DF92684-ADDC-0600-277C-C5F04505A2FD}"/>
              </a:ext>
            </a:extLst>
          </p:cNvPr>
          <p:cNvSpPr>
            <a:spLocks noGrp="1"/>
          </p:cNvSpPr>
          <p:nvPr>
            <p:ph type="title"/>
          </p:nvPr>
        </p:nvSpPr>
        <p:spPr>
          <a:xfrm>
            <a:off x="695326" y="549000"/>
            <a:ext cx="4032674" cy="792000"/>
          </a:xfrm>
        </p:spPr>
        <p:txBody>
          <a:bodyPr/>
          <a:lstStyle/>
          <a:p>
            <a:pPr>
              <a:lnSpc>
                <a:spcPct val="150000"/>
              </a:lnSpc>
            </a:pPr>
            <a:r>
              <a:rPr lang="en-GB" dirty="0"/>
              <a:t>Walter Stahel’s (2016) Plea for a </a:t>
            </a:r>
            <a:br>
              <a:rPr lang="en-GB" dirty="0"/>
            </a:br>
            <a:r>
              <a:rPr lang="en-GB" dirty="0"/>
              <a:t>“Circular Economy”</a:t>
            </a:r>
          </a:p>
        </p:txBody>
      </p:sp>
      <p:sp>
        <p:nvSpPr>
          <p:cNvPr id="4" name="Inhaltsplatzhalter 3">
            <a:extLst>
              <a:ext uri="{FF2B5EF4-FFF2-40B4-BE49-F238E27FC236}">
                <a16:creationId xmlns:a16="http://schemas.microsoft.com/office/drawing/2014/main" id="{DC91B234-88E8-2003-8C5E-6465FEC6FDFC}"/>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94F6A739-9016-3310-335B-300A3D873C51}"/>
              </a:ext>
            </a:extLst>
          </p:cNvPr>
          <p:cNvSpPr>
            <a:spLocks noGrp="1"/>
          </p:cNvSpPr>
          <p:nvPr>
            <p:ph type="dt" sz="half" idx="10"/>
          </p:nvPr>
        </p:nvSpPr>
        <p:spPr>
          <a:xfrm>
            <a:off x="1776000" y="6439500"/>
            <a:ext cx="3672000" cy="144000"/>
          </a:xfrm>
        </p:spPr>
        <p:txBody>
          <a:bodyPr/>
          <a:lstStyle/>
          <a:p>
            <a:r>
              <a:rPr lang="en-GB" dirty="0"/>
              <a:t>(Stahel, 2016)</a:t>
            </a:r>
          </a:p>
        </p:txBody>
      </p:sp>
      <p:sp>
        <p:nvSpPr>
          <p:cNvPr id="6" name="Fußzeilenplatzhalter 5">
            <a:extLst>
              <a:ext uri="{FF2B5EF4-FFF2-40B4-BE49-F238E27FC236}">
                <a16:creationId xmlns:a16="http://schemas.microsoft.com/office/drawing/2014/main" id="{E15A68ED-3E36-9AF7-2B40-B586E2FAE4CF}"/>
              </a:ext>
            </a:extLst>
          </p:cNvPr>
          <p:cNvSpPr>
            <a:spLocks noGrp="1"/>
          </p:cNvSpPr>
          <p:nvPr>
            <p:ph type="ftr" sz="quarter" idx="11"/>
          </p:nvPr>
        </p:nvSpPr>
        <p:spPr/>
        <p:txBody>
          <a:bodyPr/>
          <a:lstStyle/>
          <a:p>
            <a:r>
              <a:rPr lang="en-GB" dirty="0"/>
              <a:t>KMH / Intro Circularity</a:t>
            </a:r>
          </a:p>
        </p:txBody>
      </p:sp>
      <p:pic>
        <p:nvPicPr>
          <p:cNvPr id="7" name="Grafik 6">
            <a:hlinkClick r:id="rId2"/>
            <a:extLst>
              <a:ext uri="{FF2B5EF4-FFF2-40B4-BE49-F238E27FC236}">
                <a16:creationId xmlns:a16="http://schemas.microsoft.com/office/drawing/2014/main" id="{ACCFA0CD-0614-DDF7-91C8-611397D6F89B}"/>
              </a:ext>
            </a:extLst>
          </p:cNvPr>
          <p:cNvPicPr>
            <a:picLocks noChangeAspect="1"/>
          </p:cNvPicPr>
          <p:nvPr/>
        </p:nvPicPr>
        <p:blipFill>
          <a:blip r:embed="rId3"/>
          <a:stretch>
            <a:fillRect/>
          </a:stretch>
        </p:blipFill>
        <p:spPr>
          <a:xfrm rot="278099">
            <a:off x="5157245" y="473635"/>
            <a:ext cx="5206180"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6699097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E2260F0-83A4-4160-40D5-ACC8E3983419}"/>
              </a:ext>
            </a:extLst>
          </p:cNvPr>
          <p:cNvSpPr>
            <a:spLocks noGrp="1"/>
          </p:cNvSpPr>
          <p:nvPr>
            <p:ph type="title"/>
          </p:nvPr>
        </p:nvSpPr>
        <p:spPr/>
        <p:txBody>
          <a:bodyPr/>
          <a:lstStyle/>
          <a:p>
            <a:r>
              <a:rPr lang="en-GB" dirty="0"/>
              <a:t>A “definitional quagmire” (Corvellec et al., 2022:2):</a:t>
            </a:r>
          </a:p>
        </p:txBody>
      </p:sp>
      <p:sp>
        <p:nvSpPr>
          <p:cNvPr id="4" name="Inhaltsplatzhalter 3">
            <a:extLst>
              <a:ext uri="{FF2B5EF4-FFF2-40B4-BE49-F238E27FC236}">
                <a16:creationId xmlns:a16="http://schemas.microsoft.com/office/drawing/2014/main" id="{99A8CD3E-393E-4413-9C1F-484659275952}"/>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BDB5D685-7A90-141C-7993-509CBB24DD4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D88FF02-3F5F-4DFD-F8CC-1A7E62B19680}"/>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12EC263D-B71C-B255-DD07-75F6505EEF90}"/>
              </a:ext>
            </a:extLst>
          </p:cNvPr>
          <p:cNvSpPr>
            <a:spLocks noGrp="1"/>
          </p:cNvSpPr>
          <p:nvPr>
            <p:ph type="sldNum" sz="quarter" idx="12"/>
          </p:nvPr>
        </p:nvSpPr>
        <p:spPr/>
        <p:txBody>
          <a:bodyPr/>
          <a:lstStyle/>
          <a:p>
            <a:fld id="{D836C0FE-70CA-4950-82D6-CF602CC2B770}" type="slidenum">
              <a:rPr lang="en-GB" smtClean="0"/>
              <a:t>103</a:t>
            </a:fld>
            <a:endParaRPr lang="en-GB" dirty="0"/>
          </a:p>
        </p:txBody>
      </p:sp>
      <p:pic>
        <p:nvPicPr>
          <p:cNvPr id="9" name="Grafik 8">
            <a:extLst>
              <a:ext uri="{FF2B5EF4-FFF2-40B4-BE49-F238E27FC236}">
                <a16:creationId xmlns:a16="http://schemas.microsoft.com/office/drawing/2014/main" id="{CFDCC3ED-4966-62BF-7FD9-7E70B9D1B7CD}"/>
              </a:ext>
            </a:extLst>
          </p:cNvPr>
          <p:cNvPicPr>
            <a:picLocks noChangeAspect="1"/>
          </p:cNvPicPr>
          <p:nvPr/>
        </p:nvPicPr>
        <p:blipFill>
          <a:blip r:embed="rId2"/>
          <a:stretch>
            <a:fillRect/>
          </a:stretch>
        </p:blipFill>
        <p:spPr>
          <a:xfrm rot="367266">
            <a:off x="3821041" y="1594740"/>
            <a:ext cx="5125923"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627542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104</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Despite the “definitional quagmire”:</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endParaRPr lang="en-GB" dirty="0"/>
          </a:p>
        </p:txBody>
      </p:sp>
      <p:sp>
        <p:nvSpPr>
          <p:cNvPr id="10" name="Inhaltsplatzhalter 9">
            <a:extLst>
              <a:ext uri="{FF2B5EF4-FFF2-40B4-BE49-F238E27FC236}">
                <a16:creationId xmlns:a16="http://schemas.microsoft.com/office/drawing/2014/main" id="{5152724B-0927-F447-007F-97BF1896FDBF}"/>
              </a:ext>
            </a:extLst>
          </p:cNvPr>
          <p:cNvSpPr>
            <a:spLocks noGrp="1"/>
          </p:cNvSpPr>
          <p:nvPr>
            <p:ph idx="1"/>
          </p:nvPr>
        </p:nvSpPr>
        <p:spPr>
          <a:xfrm>
            <a:off x="839950" y="1053000"/>
            <a:ext cx="10008050" cy="5256000"/>
          </a:xfrm>
        </p:spPr>
        <p:txBody>
          <a:bodyPr>
            <a:normAutofit lnSpcReduction="10000"/>
          </a:bodyPr>
          <a:lstStyle/>
          <a:p>
            <a:pPr marL="0" indent="0">
              <a:buNone/>
            </a:pPr>
            <a:r>
              <a:rPr lang="en-GB" b="1" dirty="0"/>
              <a:t>👉 Umbrella concept:</a:t>
            </a:r>
          </a:p>
          <a:p>
            <a:r>
              <a:rPr lang="en-GB" i="1" dirty="0"/>
              <a:t>“an economic system that seeks to eliminate waste and pollution, circulate products and materials at their highest value, and regenerate nature.“</a:t>
            </a:r>
            <a:br>
              <a:rPr lang="en-GB" dirty="0"/>
            </a:br>
            <a:r>
              <a:rPr lang="en-GB" dirty="0"/>
              <a:t>(EllenMacArthur Foundation, 2023)</a:t>
            </a:r>
          </a:p>
          <a:p>
            <a:r>
              <a:rPr lang="en-GB" i="1" dirty="0"/>
              <a:t>“A model of production and consumption that emphasizes sharing, leasing, reusing, repairing, refurbishing, and recycling materials and products for as long as possible. “</a:t>
            </a:r>
            <a:r>
              <a:rPr lang="en-GB" dirty="0"/>
              <a:t>(EU Commission, 2022)</a:t>
            </a:r>
          </a:p>
          <a:p>
            <a:r>
              <a:rPr lang="en-GB" i="1" dirty="0"/>
              <a:t>“a system enabling social progress, preservation of natural capital, and economic development. Its goal is to decouple economic growth from resource depletion by fostering innovative products, services, and business models that optimize resource use throughout the product lifecycle“</a:t>
            </a:r>
            <a:br>
              <a:rPr lang="en-GB" dirty="0"/>
            </a:br>
            <a:r>
              <a:rPr lang="en-GB" dirty="0"/>
              <a:t>(United Nations, n.y.)</a:t>
            </a:r>
            <a:endParaRPr lang="en-GB" i="1" dirty="0"/>
          </a:p>
        </p:txBody>
      </p:sp>
    </p:spTree>
    <p:extLst>
      <p:ext uri="{BB962C8B-B14F-4D97-AF65-F5344CB8AC3E}">
        <p14:creationId xmlns:p14="http://schemas.microsoft.com/office/powerpoint/2010/main" val="33391251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105</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Despite the “definitional quagmire”:</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endParaRPr lang="en-GB" dirty="0"/>
          </a:p>
        </p:txBody>
      </p:sp>
      <p:sp>
        <p:nvSpPr>
          <p:cNvPr id="10" name="Inhaltsplatzhalter 9">
            <a:extLst>
              <a:ext uri="{FF2B5EF4-FFF2-40B4-BE49-F238E27FC236}">
                <a16:creationId xmlns:a16="http://schemas.microsoft.com/office/drawing/2014/main" id="{5152724B-0927-F447-007F-97BF1896FDBF}"/>
              </a:ext>
            </a:extLst>
          </p:cNvPr>
          <p:cNvSpPr>
            <a:spLocks noGrp="1"/>
          </p:cNvSpPr>
          <p:nvPr>
            <p:ph idx="1"/>
          </p:nvPr>
        </p:nvSpPr>
        <p:spPr>
          <a:xfrm>
            <a:off x="839950" y="1672467"/>
            <a:ext cx="7560050" cy="3772534"/>
          </a:xfrm>
        </p:spPr>
        <p:txBody>
          <a:bodyPr>
            <a:normAutofit/>
          </a:bodyPr>
          <a:lstStyle/>
          <a:p>
            <a:r>
              <a:rPr lang="en-GB" sz="2800" b="1" dirty="0"/>
              <a:t>Umbrella concept:</a:t>
            </a:r>
            <a:br>
              <a:rPr lang="en-GB" sz="2800" b="1" dirty="0"/>
            </a:br>
            <a:br>
              <a:rPr lang="en-GB" sz="1200" b="1" dirty="0"/>
            </a:br>
            <a:r>
              <a:rPr lang="en-GB" sz="2800" i="1" dirty="0"/>
              <a:t>“economic system that replaces the ‘end-of-life’ concept with reducing, alternatively reusing, recycling &amp; recovering materials in production /distribution &amp; consumption processes.” </a:t>
            </a:r>
            <a:br>
              <a:rPr lang="en-GB" sz="2800" i="1" dirty="0"/>
            </a:br>
            <a:r>
              <a:rPr lang="en-GB" sz="2800" dirty="0"/>
              <a:t>(Kirchherr, 2017:224)</a:t>
            </a:r>
            <a:endParaRPr lang="en-GB" sz="2800" i="1" dirty="0"/>
          </a:p>
        </p:txBody>
      </p:sp>
      <p:pic>
        <p:nvPicPr>
          <p:cNvPr id="2" name="Grafik 1">
            <a:extLst>
              <a:ext uri="{FF2B5EF4-FFF2-40B4-BE49-F238E27FC236}">
                <a16:creationId xmlns:a16="http://schemas.microsoft.com/office/drawing/2014/main" id="{3361326A-CA35-BEA7-34C9-7CA11C98F089}"/>
              </a:ext>
            </a:extLst>
          </p:cNvPr>
          <p:cNvPicPr>
            <a:picLocks noChangeAspect="1"/>
          </p:cNvPicPr>
          <p:nvPr/>
        </p:nvPicPr>
        <p:blipFill>
          <a:blip r:embed="rId4"/>
          <a:stretch>
            <a:fillRect/>
          </a:stretch>
        </p:blipFill>
        <p:spPr>
          <a:xfrm>
            <a:off x="9015517" y="1997766"/>
            <a:ext cx="2480483" cy="3318651"/>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08072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C6F8395-0FFA-634D-8A2F-08B6DAE5836A}"/>
              </a:ext>
            </a:extLst>
          </p:cNvPr>
          <p:cNvSpPr>
            <a:spLocks noGrp="1"/>
          </p:cNvSpPr>
          <p:nvPr>
            <p:ph type="sldNum" sz="quarter" idx="12"/>
          </p:nvPr>
        </p:nvSpPr>
        <p:spPr/>
        <p:txBody>
          <a:bodyPr/>
          <a:lstStyle/>
          <a:p>
            <a:fld id="{D836C0FE-70CA-4950-82D6-CF602CC2B770}" type="slidenum">
              <a:rPr lang="de-DE" smtClean="0"/>
              <a:t>106</a:t>
            </a:fld>
            <a:endParaRPr lang="de-DE" dirty="0"/>
          </a:p>
        </p:txBody>
      </p:sp>
      <p:sp>
        <p:nvSpPr>
          <p:cNvPr id="3" name="Titel 2">
            <a:extLst>
              <a:ext uri="{FF2B5EF4-FFF2-40B4-BE49-F238E27FC236}">
                <a16:creationId xmlns:a16="http://schemas.microsoft.com/office/drawing/2014/main" id="{3E9F1226-0C9D-0315-D80E-FF4F81FF2126}"/>
              </a:ext>
            </a:extLst>
          </p:cNvPr>
          <p:cNvSpPr>
            <a:spLocks noGrp="1"/>
          </p:cNvSpPr>
          <p:nvPr>
            <p:ph type="title"/>
          </p:nvPr>
        </p:nvSpPr>
        <p:spPr/>
        <p:txBody>
          <a:bodyPr/>
          <a:lstStyle/>
          <a:p>
            <a:r>
              <a:rPr lang="en-GB" dirty="0"/>
              <a:t>A (common) vision?</a:t>
            </a:r>
          </a:p>
        </p:txBody>
      </p:sp>
      <p:sp>
        <p:nvSpPr>
          <p:cNvPr id="5" name="Datumsplatzhalter 4">
            <a:extLst>
              <a:ext uri="{FF2B5EF4-FFF2-40B4-BE49-F238E27FC236}">
                <a16:creationId xmlns:a16="http://schemas.microsoft.com/office/drawing/2014/main" id="{0203BEE6-72D3-41A1-76E3-FE3B865D614E}"/>
              </a:ext>
            </a:extLst>
          </p:cNvPr>
          <p:cNvSpPr>
            <a:spLocks noGrp="1"/>
          </p:cNvSpPr>
          <p:nvPr>
            <p:ph type="dt" sz="half" idx="10"/>
          </p:nvPr>
        </p:nvSpPr>
        <p:spPr/>
        <p:txBody>
          <a:bodyPr/>
          <a:lstStyle/>
          <a:p>
            <a:r>
              <a:rPr lang="de-DE" dirty="0"/>
              <a:t>(Circular Triangle, 2023; Metabloic, 2019)</a:t>
            </a:r>
          </a:p>
        </p:txBody>
      </p:sp>
      <p:sp>
        <p:nvSpPr>
          <p:cNvPr id="6" name="Fußzeilenplatzhalter 5">
            <a:extLst>
              <a:ext uri="{FF2B5EF4-FFF2-40B4-BE49-F238E27FC236}">
                <a16:creationId xmlns:a16="http://schemas.microsoft.com/office/drawing/2014/main" id="{1BC9A4E3-733B-2DBF-3A5C-72B557E041D5}"/>
              </a:ext>
            </a:extLst>
          </p:cNvPr>
          <p:cNvSpPr>
            <a:spLocks noGrp="1"/>
          </p:cNvSpPr>
          <p:nvPr>
            <p:ph type="ftr" sz="quarter" idx="11"/>
          </p:nvPr>
        </p:nvSpPr>
        <p:spPr/>
        <p:txBody>
          <a:bodyPr/>
          <a:lstStyle/>
          <a:p>
            <a:r>
              <a:rPr lang="de-DE" dirty="0"/>
              <a:t>KMH / Intro Circularity</a:t>
            </a:r>
          </a:p>
        </p:txBody>
      </p:sp>
      <p:pic>
        <p:nvPicPr>
          <p:cNvPr id="2050" name="Picture 2" descr="What Is Circular Economy — Circular Triangle">
            <a:hlinkClick r:id="rId3"/>
            <a:extLst>
              <a:ext uri="{FF2B5EF4-FFF2-40B4-BE49-F238E27FC236}">
                <a16:creationId xmlns:a16="http://schemas.microsoft.com/office/drawing/2014/main" id="{AB7A373F-8DF1-DD6D-AEA9-BF9712156C3B}"/>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1756"/>
          <a:stretch/>
        </p:blipFill>
        <p:spPr bwMode="auto">
          <a:xfrm>
            <a:off x="408000" y="981000"/>
            <a:ext cx="6048000" cy="4895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Seven Pillars of the Circular Economy">
            <a:hlinkClick r:id="rId5"/>
            <a:extLst>
              <a:ext uri="{FF2B5EF4-FFF2-40B4-BE49-F238E27FC236}">
                <a16:creationId xmlns:a16="http://schemas.microsoft.com/office/drawing/2014/main" id="{FC8953A8-6580-D9D2-6DC8-29F63C560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6333" y="1507460"/>
            <a:ext cx="4567667" cy="4567667"/>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1DE07564-BDB8-4456-8920-68553DCD7A8F}"/>
              </a:ext>
            </a:extLst>
          </p:cNvPr>
          <p:cNvPicPr>
            <a:picLocks noChangeAspect="1"/>
          </p:cNvPicPr>
          <p:nvPr/>
        </p:nvPicPr>
        <p:blipFill>
          <a:blip r:embed="rId7"/>
          <a:stretch>
            <a:fillRect/>
          </a:stretch>
        </p:blipFill>
        <p:spPr>
          <a:xfrm>
            <a:off x="2246899" y="5932560"/>
            <a:ext cx="2009524" cy="447619"/>
          </a:xfrm>
          <a:prstGeom prst="rect">
            <a:avLst/>
          </a:prstGeom>
        </p:spPr>
      </p:pic>
    </p:spTree>
    <p:extLst>
      <p:ext uri="{BB962C8B-B14F-4D97-AF65-F5344CB8AC3E}">
        <p14:creationId xmlns:p14="http://schemas.microsoft.com/office/powerpoint/2010/main" val="38977495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C6F8395-0FFA-634D-8A2F-08B6DAE5836A}"/>
              </a:ext>
            </a:extLst>
          </p:cNvPr>
          <p:cNvSpPr>
            <a:spLocks noGrp="1"/>
          </p:cNvSpPr>
          <p:nvPr>
            <p:ph type="sldNum" sz="quarter" idx="12"/>
          </p:nvPr>
        </p:nvSpPr>
        <p:spPr/>
        <p:txBody>
          <a:bodyPr/>
          <a:lstStyle/>
          <a:p>
            <a:fld id="{D836C0FE-70CA-4950-82D6-CF602CC2B770}" type="slidenum">
              <a:rPr lang="de-DE" smtClean="0"/>
              <a:t>107</a:t>
            </a:fld>
            <a:endParaRPr lang="de-DE" dirty="0"/>
          </a:p>
        </p:txBody>
      </p:sp>
      <p:sp>
        <p:nvSpPr>
          <p:cNvPr id="3" name="Titel 2">
            <a:extLst>
              <a:ext uri="{FF2B5EF4-FFF2-40B4-BE49-F238E27FC236}">
                <a16:creationId xmlns:a16="http://schemas.microsoft.com/office/drawing/2014/main" id="{3E9F1226-0C9D-0315-D80E-FF4F81FF2126}"/>
              </a:ext>
            </a:extLst>
          </p:cNvPr>
          <p:cNvSpPr>
            <a:spLocks noGrp="1"/>
          </p:cNvSpPr>
          <p:nvPr>
            <p:ph type="title"/>
          </p:nvPr>
        </p:nvSpPr>
        <p:spPr/>
        <p:txBody>
          <a:bodyPr/>
          <a:lstStyle/>
          <a:p>
            <a:r>
              <a:rPr lang="en-GB" dirty="0"/>
              <a:t>A (common) vision?</a:t>
            </a:r>
          </a:p>
        </p:txBody>
      </p:sp>
      <p:sp>
        <p:nvSpPr>
          <p:cNvPr id="5" name="Datumsplatzhalter 4">
            <a:extLst>
              <a:ext uri="{FF2B5EF4-FFF2-40B4-BE49-F238E27FC236}">
                <a16:creationId xmlns:a16="http://schemas.microsoft.com/office/drawing/2014/main" id="{0203BEE6-72D3-41A1-76E3-FE3B865D614E}"/>
              </a:ext>
            </a:extLst>
          </p:cNvPr>
          <p:cNvSpPr>
            <a:spLocks noGrp="1"/>
          </p:cNvSpPr>
          <p:nvPr>
            <p:ph type="dt" sz="half" idx="10"/>
          </p:nvPr>
        </p:nvSpPr>
        <p:spPr/>
        <p:txBody>
          <a:bodyPr/>
          <a:lstStyle/>
          <a:p>
            <a:r>
              <a:rPr lang="de-DE" dirty="0"/>
              <a:t>(Circular Triangle, 2023; Metabloic, 2019)</a:t>
            </a:r>
          </a:p>
        </p:txBody>
      </p:sp>
      <p:sp>
        <p:nvSpPr>
          <p:cNvPr id="6" name="Fußzeilenplatzhalter 5">
            <a:extLst>
              <a:ext uri="{FF2B5EF4-FFF2-40B4-BE49-F238E27FC236}">
                <a16:creationId xmlns:a16="http://schemas.microsoft.com/office/drawing/2014/main" id="{1BC9A4E3-733B-2DBF-3A5C-72B557E041D5}"/>
              </a:ext>
            </a:extLst>
          </p:cNvPr>
          <p:cNvSpPr>
            <a:spLocks noGrp="1"/>
          </p:cNvSpPr>
          <p:nvPr>
            <p:ph type="ftr" sz="quarter" idx="11"/>
          </p:nvPr>
        </p:nvSpPr>
        <p:spPr/>
        <p:txBody>
          <a:bodyPr/>
          <a:lstStyle/>
          <a:p>
            <a:r>
              <a:rPr lang="de-DE" dirty="0"/>
              <a:t>KMH / Intro Circularity</a:t>
            </a:r>
          </a:p>
        </p:txBody>
      </p:sp>
      <p:pic>
        <p:nvPicPr>
          <p:cNvPr id="2050" name="Picture 2" descr="What Is Circular Economy — Circular Triangle">
            <a:hlinkClick r:id="rId3"/>
            <a:extLst>
              <a:ext uri="{FF2B5EF4-FFF2-40B4-BE49-F238E27FC236}">
                <a16:creationId xmlns:a16="http://schemas.microsoft.com/office/drawing/2014/main" id="{AB7A373F-8DF1-DD6D-AEA9-BF9712156C3B}"/>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1756"/>
          <a:stretch/>
        </p:blipFill>
        <p:spPr bwMode="auto">
          <a:xfrm>
            <a:off x="408000" y="981000"/>
            <a:ext cx="6048000" cy="4895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Seven Pillars of the Circular Economy">
            <a:hlinkClick r:id="rId5"/>
            <a:extLst>
              <a:ext uri="{FF2B5EF4-FFF2-40B4-BE49-F238E27FC236}">
                <a16:creationId xmlns:a16="http://schemas.microsoft.com/office/drawing/2014/main" id="{FC8953A8-6580-D9D2-6DC8-29F63C5602BE}"/>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0333" y="2551461"/>
            <a:ext cx="2479668" cy="2479666"/>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1DE07564-BDB8-4456-8920-68553DCD7A8F}"/>
              </a:ext>
            </a:extLst>
          </p:cNvPr>
          <p:cNvPicPr>
            <a:picLocks noChangeAspect="1"/>
          </p:cNvPicPr>
          <p:nvPr/>
        </p:nvPicPr>
        <p:blipFill>
          <a:blip r:embed="rId7"/>
          <a:stretch>
            <a:fillRect/>
          </a:stretch>
        </p:blipFill>
        <p:spPr>
          <a:xfrm>
            <a:off x="2246899" y="5932560"/>
            <a:ext cx="2009524" cy="447619"/>
          </a:xfrm>
          <a:prstGeom prst="rect">
            <a:avLst/>
          </a:prstGeom>
        </p:spPr>
      </p:pic>
    </p:spTree>
    <p:extLst>
      <p:ext uri="{BB962C8B-B14F-4D97-AF65-F5344CB8AC3E}">
        <p14:creationId xmlns:p14="http://schemas.microsoft.com/office/powerpoint/2010/main" val="15466815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B24E116-1980-F01B-5D39-4EC6D161707F}"/>
              </a:ext>
            </a:extLst>
          </p:cNvPr>
          <p:cNvSpPr>
            <a:spLocks noGrp="1"/>
          </p:cNvSpPr>
          <p:nvPr>
            <p:ph type="sldNum" sz="quarter" idx="12"/>
          </p:nvPr>
        </p:nvSpPr>
        <p:spPr/>
        <p:txBody>
          <a:bodyPr/>
          <a:lstStyle/>
          <a:p>
            <a:fld id="{D836C0FE-70CA-4950-82D6-CF602CC2B770}" type="slidenum">
              <a:rPr lang="de-DE" smtClean="0"/>
              <a:t>108</a:t>
            </a:fld>
            <a:endParaRPr lang="de-DE" dirty="0"/>
          </a:p>
        </p:txBody>
      </p:sp>
      <p:sp>
        <p:nvSpPr>
          <p:cNvPr id="3" name="Titel 2">
            <a:extLst>
              <a:ext uri="{FF2B5EF4-FFF2-40B4-BE49-F238E27FC236}">
                <a16:creationId xmlns:a16="http://schemas.microsoft.com/office/drawing/2014/main" id="{BD25C31B-53DD-3FC1-2DC3-ADDED16DE10A}"/>
              </a:ext>
            </a:extLst>
          </p:cNvPr>
          <p:cNvSpPr>
            <a:spLocks noGrp="1"/>
          </p:cNvSpPr>
          <p:nvPr>
            <p:ph type="title"/>
          </p:nvPr>
        </p:nvSpPr>
        <p:spPr/>
        <p:txBody>
          <a:bodyPr/>
          <a:lstStyle/>
          <a:p>
            <a:r>
              <a:rPr lang="en-GB" dirty="0"/>
              <a:t>1. </a:t>
            </a:r>
            <a:r>
              <a:rPr lang="en-US" dirty="0"/>
              <a:t>Design Out Waste and Pollution</a:t>
            </a:r>
            <a:endParaRPr lang="en-GB" dirty="0"/>
          </a:p>
        </p:txBody>
      </p:sp>
      <p:sp>
        <p:nvSpPr>
          <p:cNvPr id="4" name="Inhaltsplatzhalter 3">
            <a:extLst>
              <a:ext uri="{FF2B5EF4-FFF2-40B4-BE49-F238E27FC236}">
                <a16:creationId xmlns:a16="http://schemas.microsoft.com/office/drawing/2014/main" id="{23C2785A-F02C-48F8-74CA-701B222D5063}"/>
              </a:ext>
            </a:extLst>
          </p:cNvPr>
          <p:cNvSpPr>
            <a:spLocks noGrp="1"/>
          </p:cNvSpPr>
          <p:nvPr>
            <p:ph idx="1"/>
          </p:nvPr>
        </p:nvSpPr>
        <p:spPr/>
        <p:txBody>
          <a:bodyPr/>
          <a:lstStyle/>
          <a:p>
            <a:pPr>
              <a:spcAft>
                <a:spcPts val="1000"/>
              </a:spcAft>
            </a:pPr>
            <a:r>
              <a:rPr lang="en-GB" b="1" dirty="0"/>
              <a:t>Key Idea: </a:t>
            </a:r>
            <a:r>
              <a:rPr lang="en-GB" dirty="0"/>
              <a:t>Waste and pollution result from design flaws</a:t>
            </a:r>
          </a:p>
          <a:p>
            <a:pPr>
              <a:spcAft>
                <a:spcPts val="1000"/>
              </a:spcAft>
            </a:pPr>
            <a:r>
              <a:rPr lang="en-GB" b="1" dirty="0"/>
              <a:t>Goal: </a:t>
            </a:r>
            <a:r>
              <a:rPr lang="en-GB" dirty="0"/>
              <a:t>Eliminate waste at the source.</a:t>
            </a:r>
          </a:p>
          <a:p>
            <a:pPr>
              <a:spcAft>
                <a:spcPts val="1000"/>
              </a:spcAft>
            </a:pPr>
            <a:r>
              <a:rPr lang="en-GB" b="1" dirty="0"/>
              <a:t>Strategies:</a:t>
            </a:r>
          </a:p>
          <a:p>
            <a:pPr lvl="1">
              <a:spcAft>
                <a:spcPts val="1000"/>
              </a:spcAft>
            </a:pPr>
            <a:r>
              <a:rPr lang="en-GB" dirty="0"/>
              <a:t>Innovative Design: Create products and systems to minimise resource loss</a:t>
            </a:r>
          </a:p>
          <a:p>
            <a:pPr lvl="1">
              <a:spcAft>
                <a:spcPts val="1000"/>
              </a:spcAft>
            </a:pPr>
            <a:r>
              <a:rPr lang="en-GB" dirty="0"/>
              <a:t>Non-Toxic Materials: Use safe, sustainable inputs</a:t>
            </a:r>
          </a:p>
          <a:p>
            <a:pPr lvl="1">
              <a:spcAft>
                <a:spcPts val="1000"/>
              </a:spcAft>
            </a:pPr>
            <a:r>
              <a:rPr lang="en-GB" dirty="0"/>
              <a:t>Efficient Processes: Optimise production to reduce emissions and waste</a:t>
            </a:r>
          </a:p>
          <a:p>
            <a:pPr>
              <a:spcAft>
                <a:spcPts val="1000"/>
              </a:spcAft>
            </a:pPr>
            <a:r>
              <a:rPr lang="en-GB" b="1" dirty="0"/>
              <a:t>Focus: Prevent waste </a:t>
            </a:r>
            <a:r>
              <a:rPr lang="en-GB" dirty="0"/>
              <a:t>instead of managing it</a:t>
            </a:r>
          </a:p>
        </p:txBody>
      </p:sp>
      <p:sp>
        <p:nvSpPr>
          <p:cNvPr id="5" name="Datumsplatzhalter 4">
            <a:extLst>
              <a:ext uri="{FF2B5EF4-FFF2-40B4-BE49-F238E27FC236}">
                <a16:creationId xmlns:a16="http://schemas.microsoft.com/office/drawing/2014/main" id="{D0776AC8-2821-2A1D-B461-2DE00897AFC0}"/>
              </a:ext>
            </a:extLst>
          </p:cNvPr>
          <p:cNvSpPr>
            <a:spLocks noGrp="1"/>
          </p:cNvSpPr>
          <p:nvPr>
            <p:ph type="dt" sz="half" idx="10"/>
          </p:nvPr>
        </p:nvSpPr>
        <p:spPr/>
        <p:txBody>
          <a:bodyPr/>
          <a:lstStyle/>
          <a:p>
            <a:r>
              <a:rPr lang="de-DE" dirty="0"/>
              <a:t>(Circular Triangle, 2023)</a:t>
            </a:r>
          </a:p>
        </p:txBody>
      </p:sp>
      <p:sp>
        <p:nvSpPr>
          <p:cNvPr id="6" name="Fußzeilenplatzhalter 5">
            <a:extLst>
              <a:ext uri="{FF2B5EF4-FFF2-40B4-BE49-F238E27FC236}">
                <a16:creationId xmlns:a16="http://schemas.microsoft.com/office/drawing/2014/main" id="{21C01D5B-D5B7-9339-CE0C-9CFCB9F27115}"/>
              </a:ext>
            </a:extLst>
          </p:cNvPr>
          <p:cNvSpPr>
            <a:spLocks noGrp="1"/>
          </p:cNvSpPr>
          <p:nvPr>
            <p:ph type="ftr" sz="quarter" idx="11"/>
          </p:nvPr>
        </p:nvSpPr>
        <p:spPr/>
        <p:txBody>
          <a:bodyPr/>
          <a:lstStyle/>
          <a:p>
            <a:r>
              <a:rPr lang="de-DE" dirty="0"/>
              <a:t>KMH / Intro Circularity</a:t>
            </a:r>
          </a:p>
        </p:txBody>
      </p:sp>
      <p:pic>
        <p:nvPicPr>
          <p:cNvPr id="7" name="Grafik 6">
            <a:extLst>
              <a:ext uri="{FF2B5EF4-FFF2-40B4-BE49-F238E27FC236}">
                <a16:creationId xmlns:a16="http://schemas.microsoft.com/office/drawing/2014/main" id="{C58FB905-6AD6-6E99-A035-371AB58E10A5}"/>
              </a:ext>
            </a:extLst>
          </p:cNvPr>
          <p:cNvPicPr>
            <a:picLocks noChangeAspect="1"/>
          </p:cNvPicPr>
          <p:nvPr/>
        </p:nvPicPr>
        <p:blipFill>
          <a:blip r:embed="rId2"/>
          <a:stretch>
            <a:fillRect/>
          </a:stretch>
        </p:blipFill>
        <p:spPr>
          <a:xfrm>
            <a:off x="9815330" y="2966761"/>
            <a:ext cx="2009524" cy="447619"/>
          </a:xfrm>
          <a:prstGeom prst="rect">
            <a:avLst/>
          </a:prstGeom>
        </p:spPr>
      </p:pic>
      <p:pic>
        <p:nvPicPr>
          <p:cNvPr id="8" name="Picture 2" descr="What Is Circular Economy — Circular Triangle">
            <a:hlinkClick r:id="rId3"/>
            <a:extLst>
              <a:ext uri="{FF2B5EF4-FFF2-40B4-BE49-F238E27FC236}">
                <a16:creationId xmlns:a16="http://schemas.microsoft.com/office/drawing/2014/main" id="{BAEBD0A9-D8B3-190A-1F96-A0703D8058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6"/>
          <a:stretch/>
        </p:blipFill>
        <p:spPr bwMode="auto">
          <a:xfrm>
            <a:off x="9219300" y="189256"/>
            <a:ext cx="3201585" cy="259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747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B24E116-1980-F01B-5D39-4EC6D161707F}"/>
              </a:ext>
            </a:extLst>
          </p:cNvPr>
          <p:cNvSpPr>
            <a:spLocks noGrp="1"/>
          </p:cNvSpPr>
          <p:nvPr>
            <p:ph type="sldNum" sz="quarter" idx="12"/>
          </p:nvPr>
        </p:nvSpPr>
        <p:spPr/>
        <p:txBody>
          <a:bodyPr/>
          <a:lstStyle/>
          <a:p>
            <a:fld id="{D836C0FE-70CA-4950-82D6-CF602CC2B770}" type="slidenum">
              <a:rPr lang="de-DE" smtClean="0"/>
              <a:t>109</a:t>
            </a:fld>
            <a:endParaRPr lang="de-DE" dirty="0"/>
          </a:p>
        </p:txBody>
      </p:sp>
      <p:sp>
        <p:nvSpPr>
          <p:cNvPr id="3" name="Titel 2">
            <a:extLst>
              <a:ext uri="{FF2B5EF4-FFF2-40B4-BE49-F238E27FC236}">
                <a16:creationId xmlns:a16="http://schemas.microsoft.com/office/drawing/2014/main" id="{BD25C31B-53DD-3FC1-2DC3-ADDED16DE10A}"/>
              </a:ext>
            </a:extLst>
          </p:cNvPr>
          <p:cNvSpPr>
            <a:spLocks noGrp="1"/>
          </p:cNvSpPr>
          <p:nvPr>
            <p:ph type="title"/>
          </p:nvPr>
        </p:nvSpPr>
        <p:spPr/>
        <p:txBody>
          <a:bodyPr/>
          <a:lstStyle/>
          <a:p>
            <a:r>
              <a:rPr lang="en-GB" dirty="0"/>
              <a:t>2. </a:t>
            </a:r>
            <a:r>
              <a:rPr lang="en-US" dirty="0"/>
              <a:t>Keep Products and Materials in Use</a:t>
            </a:r>
            <a:endParaRPr lang="en-GB" dirty="0"/>
          </a:p>
        </p:txBody>
      </p:sp>
      <p:sp>
        <p:nvSpPr>
          <p:cNvPr id="4" name="Inhaltsplatzhalter 3">
            <a:extLst>
              <a:ext uri="{FF2B5EF4-FFF2-40B4-BE49-F238E27FC236}">
                <a16:creationId xmlns:a16="http://schemas.microsoft.com/office/drawing/2014/main" id="{23C2785A-F02C-48F8-74CA-701B222D5063}"/>
              </a:ext>
            </a:extLst>
          </p:cNvPr>
          <p:cNvSpPr>
            <a:spLocks noGrp="1"/>
          </p:cNvSpPr>
          <p:nvPr>
            <p:ph idx="1"/>
          </p:nvPr>
        </p:nvSpPr>
        <p:spPr>
          <a:xfrm>
            <a:off x="695325" y="1341001"/>
            <a:ext cx="8928100" cy="4823264"/>
          </a:xfrm>
        </p:spPr>
        <p:txBody>
          <a:bodyPr>
            <a:normAutofit lnSpcReduction="10000"/>
          </a:bodyPr>
          <a:lstStyle/>
          <a:p>
            <a:pPr>
              <a:spcAft>
                <a:spcPts val="1000"/>
              </a:spcAft>
            </a:pPr>
            <a:r>
              <a:rPr lang="en-GB" b="1" dirty="0"/>
              <a:t>Key Idea: </a:t>
            </a:r>
            <a:r>
              <a:rPr lang="en-GB" dirty="0"/>
              <a:t>Maximise the value of products and materials </a:t>
            </a:r>
            <a:r>
              <a:rPr lang="en-GB" b="1" dirty="0"/>
              <a:t>👉 keep in use</a:t>
            </a:r>
          </a:p>
          <a:p>
            <a:pPr>
              <a:spcAft>
                <a:spcPts val="1000"/>
              </a:spcAft>
            </a:pPr>
            <a:r>
              <a:rPr lang="en-GB" b="1" dirty="0"/>
              <a:t>Goal: Extend product life </a:t>
            </a:r>
            <a:r>
              <a:rPr lang="en-GB" dirty="0"/>
              <a:t>&amp; reduce waste</a:t>
            </a:r>
          </a:p>
          <a:p>
            <a:pPr>
              <a:spcAft>
                <a:spcPts val="1000"/>
              </a:spcAft>
            </a:pPr>
            <a:r>
              <a:rPr lang="en-GB" b="1" dirty="0"/>
              <a:t>Strategies:</a:t>
            </a:r>
          </a:p>
          <a:p>
            <a:pPr lvl="1">
              <a:spcAft>
                <a:spcPts val="1000"/>
              </a:spcAft>
            </a:pPr>
            <a:r>
              <a:rPr lang="en-GB" dirty="0"/>
              <a:t>Durability: Design products to last longer</a:t>
            </a:r>
          </a:p>
          <a:p>
            <a:pPr lvl="1">
              <a:spcAft>
                <a:spcPts val="1000"/>
              </a:spcAft>
            </a:pPr>
            <a:r>
              <a:rPr lang="en-GB" dirty="0"/>
              <a:t>Reuse and Repair: Encourage reuse, repair, and refurbishment</a:t>
            </a:r>
          </a:p>
          <a:p>
            <a:pPr lvl="1">
              <a:spcAft>
                <a:spcPts val="1000"/>
              </a:spcAft>
            </a:pPr>
            <a:r>
              <a:rPr lang="en-GB" dirty="0"/>
              <a:t>Remanufacturing and Recycling: Reintroduce materials into the economy after use</a:t>
            </a:r>
          </a:p>
          <a:p>
            <a:pPr lvl="1">
              <a:spcAft>
                <a:spcPts val="1000"/>
              </a:spcAft>
            </a:pPr>
            <a:r>
              <a:rPr lang="en-GB" dirty="0"/>
              <a:t>Sharing Models: leasing, sharing, or product-as-a-service</a:t>
            </a:r>
          </a:p>
          <a:p>
            <a:pPr>
              <a:spcAft>
                <a:spcPts val="1000"/>
              </a:spcAft>
            </a:pPr>
            <a:r>
              <a:rPr lang="en-GB" b="1" dirty="0"/>
              <a:t>Focus: </a:t>
            </a:r>
            <a:r>
              <a:rPr lang="en-GB" dirty="0"/>
              <a:t>Shift from “take-make-dispose” to a circular flow of resources</a:t>
            </a:r>
          </a:p>
        </p:txBody>
      </p:sp>
      <p:sp>
        <p:nvSpPr>
          <p:cNvPr id="5" name="Datumsplatzhalter 4">
            <a:extLst>
              <a:ext uri="{FF2B5EF4-FFF2-40B4-BE49-F238E27FC236}">
                <a16:creationId xmlns:a16="http://schemas.microsoft.com/office/drawing/2014/main" id="{D0776AC8-2821-2A1D-B461-2DE00897AFC0}"/>
              </a:ext>
            </a:extLst>
          </p:cNvPr>
          <p:cNvSpPr>
            <a:spLocks noGrp="1"/>
          </p:cNvSpPr>
          <p:nvPr>
            <p:ph type="dt" sz="half" idx="10"/>
          </p:nvPr>
        </p:nvSpPr>
        <p:spPr/>
        <p:txBody>
          <a:bodyPr/>
          <a:lstStyle/>
          <a:p>
            <a:r>
              <a:rPr lang="de-DE" dirty="0"/>
              <a:t>(Circular Triangle, 2023)</a:t>
            </a:r>
          </a:p>
        </p:txBody>
      </p:sp>
      <p:sp>
        <p:nvSpPr>
          <p:cNvPr id="6" name="Fußzeilenplatzhalter 5">
            <a:extLst>
              <a:ext uri="{FF2B5EF4-FFF2-40B4-BE49-F238E27FC236}">
                <a16:creationId xmlns:a16="http://schemas.microsoft.com/office/drawing/2014/main" id="{21C01D5B-D5B7-9339-CE0C-9CFCB9F27115}"/>
              </a:ext>
            </a:extLst>
          </p:cNvPr>
          <p:cNvSpPr>
            <a:spLocks noGrp="1"/>
          </p:cNvSpPr>
          <p:nvPr>
            <p:ph type="ftr" sz="quarter" idx="11"/>
          </p:nvPr>
        </p:nvSpPr>
        <p:spPr/>
        <p:txBody>
          <a:bodyPr/>
          <a:lstStyle/>
          <a:p>
            <a:r>
              <a:rPr lang="de-DE" dirty="0"/>
              <a:t>KMH / Intro Circularity</a:t>
            </a:r>
          </a:p>
        </p:txBody>
      </p:sp>
      <p:pic>
        <p:nvPicPr>
          <p:cNvPr id="10" name="Grafik 9">
            <a:extLst>
              <a:ext uri="{FF2B5EF4-FFF2-40B4-BE49-F238E27FC236}">
                <a16:creationId xmlns:a16="http://schemas.microsoft.com/office/drawing/2014/main" id="{16AD36F4-CAB9-FFE5-EC9E-34319799B65C}"/>
              </a:ext>
            </a:extLst>
          </p:cNvPr>
          <p:cNvPicPr>
            <a:picLocks noChangeAspect="1"/>
          </p:cNvPicPr>
          <p:nvPr/>
        </p:nvPicPr>
        <p:blipFill>
          <a:blip r:embed="rId2"/>
          <a:stretch>
            <a:fillRect/>
          </a:stretch>
        </p:blipFill>
        <p:spPr>
          <a:xfrm>
            <a:off x="9815330" y="2966761"/>
            <a:ext cx="2009524" cy="447619"/>
          </a:xfrm>
          <a:prstGeom prst="rect">
            <a:avLst/>
          </a:prstGeom>
        </p:spPr>
      </p:pic>
      <p:pic>
        <p:nvPicPr>
          <p:cNvPr id="11" name="Picture 2" descr="What Is Circular Economy — Circular Triangle">
            <a:hlinkClick r:id="rId3"/>
            <a:extLst>
              <a:ext uri="{FF2B5EF4-FFF2-40B4-BE49-F238E27FC236}">
                <a16:creationId xmlns:a16="http://schemas.microsoft.com/office/drawing/2014/main" id="{D49DAE33-0B57-2E39-A8E4-BBF26C83B2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6"/>
          <a:stretch/>
        </p:blipFill>
        <p:spPr bwMode="auto">
          <a:xfrm>
            <a:off x="9219300" y="189256"/>
            <a:ext cx="3201585" cy="259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9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65555FC-8D7E-94DF-415C-F950383783ED}"/>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02FC7A29-C90B-E931-C491-C98C79A5D03F}"/>
              </a:ext>
            </a:extLst>
          </p:cNvPr>
          <p:cNvSpPr>
            <a:spLocks noGrp="1"/>
          </p:cNvSpPr>
          <p:nvPr>
            <p:ph type="title"/>
          </p:nvPr>
        </p:nvSpPr>
        <p:spPr/>
        <p:txBody>
          <a:bodyPr/>
          <a:lstStyle/>
          <a:p>
            <a:r>
              <a:rPr lang="en-GB" dirty="0"/>
              <a:t>From 1990s on: Global Change is here!</a:t>
            </a:r>
          </a:p>
        </p:txBody>
      </p:sp>
      <p:sp>
        <p:nvSpPr>
          <p:cNvPr id="4" name="Inhaltsplatzhalter 3">
            <a:extLst>
              <a:ext uri="{FF2B5EF4-FFF2-40B4-BE49-F238E27FC236}">
                <a16:creationId xmlns:a16="http://schemas.microsoft.com/office/drawing/2014/main" id="{563153C2-4D57-F59D-19EA-55127C19E03D}"/>
              </a:ext>
            </a:extLst>
          </p:cNvPr>
          <p:cNvSpPr>
            <a:spLocks noGrp="1"/>
          </p:cNvSpPr>
          <p:nvPr>
            <p:ph idx="1"/>
          </p:nvPr>
        </p:nvSpPr>
        <p:spPr>
          <a:xfrm>
            <a:off x="695325" y="1125001"/>
            <a:ext cx="8928100" cy="5039264"/>
          </a:xfrm>
        </p:spPr>
        <p:txBody>
          <a:bodyPr/>
          <a:lstStyle/>
          <a:p>
            <a:pPr marL="0" indent="0">
              <a:lnSpc>
                <a:spcPct val="150000"/>
              </a:lnSpc>
              <a:buNone/>
            </a:pPr>
            <a:r>
              <a:rPr lang="en-GB" b="1" i="0" dirty="0">
                <a:solidFill>
                  <a:srgbClr val="202122"/>
                </a:solidFill>
                <a:effectLst/>
              </a:rPr>
              <a:t>2001: The Amsterdam Declaration on Global Change</a:t>
            </a:r>
          </a:p>
          <a:p>
            <a:pPr>
              <a:lnSpc>
                <a:spcPct val="150000"/>
              </a:lnSpc>
            </a:pPr>
            <a:r>
              <a:rPr lang="en-GB" b="0" i="0" dirty="0">
                <a:solidFill>
                  <a:srgbClr val="202122"/>
                </a:solidFill>
                <a:effectLst/>
              </a:rPr>
              <a:t>"</a:t>
            </a:r>
            <a:r>
              <a:rPr lang="en-GB" b="0" i="1" dirty="0">
                <a:solidFill>
                  <a:srgbClr val="202122"/>
                </a:solidFill>
                <a:effectLst/>
              </a:rPr>
              <a:t>in addition to the threat of significant climate change, there is growing concern over the </a:t>
            </a:r>
            <a:r>
              <a:rPr lang="en-GB" b="1" i="1" dirty="0">
                <a:solidFill>
                  <a:srgbClr val="202122"/>
                </a:solidFill>
                <a:effectLst/>
              </a:rPr>
              <a:t>ever-increasing human modification </a:t>
            </a:r>
            <a:r>
              <a:rPr lang="en-GB" b="0" i="1" dirty="0">
                <a:solidFill>
                  <a:srgbClr val="202122"/>
                </a:solidFill>
                <a:effectLst/>
              </a:rPr>
              <a:t>of other aspects of the </a:t>
            </a:r>
            <a:r>
              <a:rPr lang="en-GB" b="1" i="1" dirty="0">
                <a:solidFill>
                  <a:srgbClr val="202122"/>
                </a:solidFill>
                <a:effectLst/>
              </a:rPr>
              <a:t>global environment </a:t>
            </a:r>
            <a:r>
              <a:rPr lang="en-GB" b="0" i="1" dirty="0">
                <a:solidFill>
                  <a:srgbClr val="202122"/>
                </a:solidFill>
                <a:effectLst/>
              </a:rPr>
              <a:t>and the </a:t>
            </a:r>
            <a:r>
              <a:rPr lang="en-GB" b="1" i="1" dirty="0">
                <a:solidFill>
                  <a:schemeClr val="tx2"/>
                </a:solidFill>
                <a:effectLst/>
              </a:rPr>
              <a:t>consequent implications for human well-being</a:t>
            </a:r>
            <a:r>
              <a:rPr lang="en-GB" b="0" i="1" dirty="0">
                <a:solidFill>
                  <a:srgbClr val="202122"/>
                </a:solidFill>
                <a:effectLst/>
              </a:rPr>
              <a:t>. Basic goods and services supplied by the planetary life support system, such as food, water, clean air, and an environment conducive to human health are being </a:t>
            </a:r>
            <a:r>
              <a:rPr lang="en-GB" b="1" i="1" dirty="0">
                <a:solidFill>
                  <a:srgbClr val="202122"/>
                </a:solidFill>
                <a:effectLst/>
              </a:rPr>
              <a:t>affected increasingly by global change</a:t>
            </a:r>
            <a:r>
              <a:rPr lang="en-GB" b="0" i="0" dirty="0">
                <a:solidFill>
                  <a:srgbClr val="202122"/>
                </a:solidFill>
                <a:effectLst/>
              </a:rPr>
              <a:t>“</a:t>
            </a:r>
            <a:br>
              <a:rPr lang="en-GB" b="0" i="0" dirty="0">
                <a:solidFill>
                  <a:srgbClr val="202122"/>
                </a:solidFill>
                <a:effectLst/>
              </a:rPr>
            </a:br>
            <a:r>
              <a:rPr lang="en-GB" dirty="0"/>
              <a:t>(Steffen et al., 2002:207)</a:t>
            </a:r>
          </a:p>
        </p:txBody>
      </p:sp>
      <p:sp>
        <p:nvSpPr>
          <p:cNvPr id="5" name="Datumsplatzhalter 4">
            <a:extLst>
              <a:ext uri="{FF2B5EF4-FFF2-40B4-BE49-F238E27FC236}">
                <a16:creationId xmlns:a16="http://schemas.microsoft.com/office/drawing/2014/main" id="{038A390B-388A-89E7-04E3-D50631A46E9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F5B6DC7-16BF-27D1-FB4E-65D7D4061B93}"/>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597806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B24E116-1980-F01B-5D39-4EC6D161707F}"/>
              </a:ext>
            </a:extLst>
          </p:cNvPr>
          <p:cNvSpPr>
            <a:spLocks noGrp="1"/>
          </p:cNvSpPr>
          <p:nvPr>
            <p:ph type="sldNum" sz="quarter" idx="12"/>
          </p:nvPr>
        </p:nvSpPr>
        <p:spPr/>
        <p:txBody>
          <a:bodyPr/>
          <a:lstStyle/>
          <a:p>
            <a:fld id="{D836C0FE-70CA-4950-82D6-CF602CC2B770}" type="slidenum">
              <a:rPr lang="de-DE" smtClean="0"/>
              <a:t>110</a:t>
            </a:fld>
            <a:endParaRPr lang="de-DE" dirty="0"/>
          </a:p>
        </p:txBody>
      </p:sp>
      <p:sp>
        <p:nvSpPr>
          <p:cNvPr id="3" name="Titel 2">
            <a:extLst>
              <a:ext uri="{FF2B5EF4-FFF2-40B4-BE49-F238E27FC236}">
                <a16:creationId xmlns:a16="http://schemas.microsoft.com/office/drawing/2014/main" id="{BD25C31B-53DD-3FC1-2DC3-ADDED16DE10A}"/>
              </a:ext>
            </a:extLst>
          </p:cNvPr>
          <p:cNvSpPr>
            <a:spLocks noGrp="1"/>
          </p:cNvSpPr>
          <p:nvPr>
            <p:ph type="title"/>
          </p:nvPr>
        </p:nvSpPr>
        <p:spPr/>
        <p:txBody>
          <a:bodyPr/>
          <a:lstStyle/>
          <a:p>
            <a:r>
              <a:rPr lang="en-GB" dirty="0"/>
              <a:t>3. </a:t>
            </a:r>
            <a:r>
              <a:rPr lang="en-US" dirty="0"/>
              <a:t>Regenerate Natural Systems</a:t>
            </a:r>
            <a:endParaRPr lang="en-GB" dirty="0"/>
          </a:p>
        </p:txBody>
      </p:sp>
      <p:sp>
        <p:nvSpPr>
          <p:cNvPr id="4" name="Inhaltsplatzhalter 3">
            <a:extLst>
              <a:ext uri="{FF2B5EF4-FFF2-40B4-BE49-F238E27FC236}">
                <a16:creationId xmlns:a16="http://schemas.microsoft.com/office/drawing/2014/main" id="{23C2785A-F02C-48F8-74CA-701B222D5063}"/>
              </a:ext>
            </a:extLst>
          </p:cNvPr>
          <p:cNvSpPr>
            <a:spLocks noGrp="1"/>
          </p:cNvSpPr>
          <p:nvPr>
            <p:ph idx="1"/>
          </p:nvPr>
        </p:nvSpPr>
        <p:spPr>
          <a:xfrm>
            <a:off x="695325" y="1341001"/>
            <a:ext cx="8928100" cy="4823264"/>
          </a:xfrm>
        </p:spPr>
        <p:txBody>
          <a:bodyPr>
            <a:normAutofit/>
          </a:bodyPr>
          <a:lstStyle/>
          <a:p>
            <a:pPr>
              <a:spcAft>
                <a:spcPts val="1600"/>
              </a:spcAft>
            </a:pPr>
            <a:r>
              <a:rPr lang="en-US" b="1" dirty="0"/>
              <a:t>Key Idea: </a:t>
            </a:r>
            <a:r>
              <a:rPr lang="en-US" dirty="0"/>
              <a:t>Enhance &amp; restore ecosystems</a:t>
            </a:r>
          </a:p>
          <a:p>
            <a:pPr>
              <a:spcAft>
                <a:spcPts val="1600"/>
              </a:spcAft>
            </a:pPr>
            <a:r>
              <a:rPr lang="en-US" b="1" dirty="0"/>
              <a:t>Goal: </a:t>
            </a:r>
            <a:r>
              <a:rPr lang="en-US" dirty="0"/>
              <a:t>Promote practices that </a:t>
            </a:r>
            <a:r>
              <a:rPr lang="en-US" b="1" dirty="0"/>
              <a:t>replenish natural resources</a:t>
            </a:r>
            <a:endParaRPr lang="en-US" dirty="0"/>
          </a:p>
          <a:p>
            <a:pPr>
              <a:spcAft>
                <a:spcPts val="1600"/>
              </a:spcAft>
            </a:pPr>
            <a:r>
              <a:rPr lang="en-US" b="1" dirty="0"/>
              <a:t>Strategies:</a:t>
            </a:r>
          </a:p>
          <a:p>
            <a:pPr lvl="1">
              <a:spcAft>
                <a:spcPts val="1600"/>
              </a:spcAft>
            </a:pPr>
            <a:r>
              <a:rPr lang="en-US" dirty="0"/>
              <a:t>Renewable Resources: renewable energy &amp; sustainable materials</a:t>
            </a:r>
          </a:p>
          <a:p>
            <a:pPr lvl="1">
              <a:spcAft>
                <a:spcPts val="1600"/>
              </a:spcAft>
            </a:pPr>
            <a:r>
              <a:rPr lang="en-US" dirty="0"/>
              <a:t>Ecosystem Restoration: Support biodiversity, soil health, and water cycles</a:t>
            </a:r>
          </a:p>
          <a:p>
            <a:pPr lvl="1">
              <a:spcAft>
                <a:spcPts val="1600"/>
              </a:spcAft>
            </a:pPr>
            <a:r>
              <a:rPr lang="en-US" dirty="0"/>
              <a:t>Biological Cycles: Design for composting &amp; natural decomposition</a:t>
            </a:r>
          </a:p>
          <a:p>
            <a:pPr>
              <a:spcAft>
                <a:spcPts val="1600"/>
              </a:spcAft>
            </a:pPr>
            <a:r>
              <a:rPr lang="en-US" b="1" dirty="0"/>
              <a:t>Focus: 👉 </a:t>
            </a:r>
            <a:r>
              <a:rPr lang="en-US" dirty="0"/>
              <a:t>from </a:t>
            </a:r>
            <a:r>
              <a:rPr lang="en-US" b="1" dirty="0"/>
              <a:t>extractive to regenerative</a:t>
            </a:r>
            <a:r>
              <a:rPr lang="en-US" dirty="0"/>
              <a:t> processes</a:t>
            </a:r>
          </a:p>
        </p:txBody>
      </p:sp>
      <p:sp>
        <p:nvSpPr>
          <p:cNvPr id="5" name="Datumsplatzhalter 4">
            <a:extLst>
              <a:ext uri="{FF2B5EF4-FFF2-40B4-BE49-F238E27FC236}">
                <a16:creationId xmlns:a16="http://schemas.microsoft.com/office/drawing/2014/main" id="{D0776AC8-2821-2A1D-B461-2DE00897AFC0}"/>
              </a:ext>
            </a:extLst>
          </p:cNvPr>
          <p:cNvSpPr>
            <a:spLocks noGrp="1"/>
          </p:cNvSpPr>
          <p:nvPr>
            <p:ph type="dt" sz="half" idx="10"/>
          </p:nvPr>
        </p:nvSpPr>
        <p:spPr/>
        <p:txBody>
          <a:bodyPr/>
          <a:lstStyle/>
          <a:p>
            <a:r>
              <a:rPr lang="de-DE" dirty="0"/>
              <a:t>(Circular Triangle, 2023)</a:t>
            </a:r>
          </a:p>
        </p:txBody>
      </p:sp>
      <p:sp>
        <p:nvSpPr>
          <p:cNvPr id="6" name="Fußzeilenplatzhalter 5">
            <a:extLst>
              <a:ext uri="{FF2B5EF4-FFF2-40B4-BE49-F238E27FC236}">
                <a16:creationId xmlns:a16="http://schemas.microsoft.com/office/drawing/2014/main" id="{21C01D5B-D5B7-9339-CE0C-9CFCB9F27115}"/>
              </a:ext>
            </a:extLst>
          </p:cNvPr>
          <p:cNvSpPr>
            <a:spLocks noGrp="1"/>
          </p:cNvSpPr>
          <p:nvPr>
            <p:ph type="ftr" sz="quarter" idx="11"/>
          </p:nvPr>
        </p:nvSpPr>
        <p:spPr/>
        <p:txBody>
          <a:bodyPr/>
          <a:lstStyle/>
          <a:p>
            <a:r>
              <a:rPr lang="de-DE" dirty="0"/>
              <a:t>KMH / Intro Circularity</a:t>
            </a:r>
          </a:p>
        </p:txBody>
      </p:sp>
      <p:pic>
        <p:nvPicPr>
          <p:cNvPr id="8" name="Grafik 7">
            <a:extLst>
              <a:ext uri="{FF2B5EF4-FFF2-40B4-BE49-F238E27FC236}">
                <a16:creationId xmlns:a16="http://schemas.microsoft.com/office/drawing/2014/main" id="{517366CA-C329-5827-71A5-1D3E040FBFDE}"/>
              </a:ext>
            </a:extLst>
          </p:cNvPr>
          <p:cNvPicPr>
            <a:picLocks noChangeAspect="1"/>
          </p:cNvPicPr>
          <p:nvPr/>
        </p:nvPicPr>
        <p:blipFill>
          <a:blip r:embed="rId2"/>
          <a:stretch>
            <a:fillRect/>
          </a:stretch>
        </p:blipFill>
        <p:spPr>
          <a:xfrm>
            <a:off x="9815330" y="2966761"/>
            <a:ext cx="2009524" cy="447619"/>
          </a:xfrm>
          <a:prstGeom prst="rect">
            <a:avLst/>
          </a:prstGeom>
        </p:spPr>
      </p:pic>
      <p:pic>
        <p:nvPicPr>
          <p:cNvPr id="9" name="Picture 2" descr="What Is Circular Economy — Circular Triangle">
            <a:hlinkClick r:id="rId3"/>
            <a:extLst>
              <a:ext uri="{FF2B5EF4-FFF2-40B4-BE49-F238E27FC236}">
                <a16:creationId xmlns:a16="http://schemas.microsoft.com/office/drawing/2014/main" id="{781FA18E-9F25-3FCF-2635-C5CAB67795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6"/>
          <a:stretch/>
        </p:blipFill>
        <p:spPr bwMode="auto">
          <a:xfrm>
            <a:off x="9219300" y="189256"/>
            <a:ext cx="3201585" cy="259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9906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But how: </a:t>
            </a:r>
            <a:br>
              <a:rPr lang="en-GB" dirty="0"/>
            </a:br>
            <a:r>
              <a:rPr lang="en-GB" dirty="0" err="1"/>
              <a:t>Arrrrr</a:t>
            </a:r>
            <a:r>
              <a:rPr lang="en-GB" dirty="0"/>
              <a:t>!</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de-DE" smtClean="0"/>
              <a:t>111</a:t>
            </a:fld>
            <a:endParaRPr lang="de-DE"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de-DE"/>
              <a:t>KMH / Intro Circularity</a:t>
            </a:r>
            <a:endParaRPr lang="de-DE" dirty="0"/>
          </a:p>
        </p:txBody>
      </p:sp>
    </p:spTree>
    <p:extLst>
      <p:ext uri="{BB962C8B-B14F-4D97-AF65-F5344CB8AC3E}">
        <p14:creationId xmlns:p14="http://schemas.microsoft.com/office/powerpoint/2010/main" val="2140866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67F220D-6A1F-5AD8-164D-F6CC3B197521}"/>
              </a:ext>
            </a:extLst>
          </p:cNvPr>
          <p:cNvSpPr>
            <a:spLocks noGrp="1"/>
          </p:cNvSpPr>
          <p:nvPr>
            <p:ph type="sldNum" sz="quarter" idx="12"/>
          </p:nvPr>
        </p:nvSpPr>
        <p:spPr/>
        <p:txBody>
          <a:bodyPr/>
          <a:lstStyle/>
          <a:p>
            <a:fld id="{D836C0FE-70CA-4950-82D6-CF602CC2B770}" type="slidenum">
              <a:rPr lang="de-DE" smtClean="0"/>
              <a:t>112</a:t>
            </a:fld>
            <a:endParaRPr lang="de-DE" dirty="0"/>
          </a:p>
        </p:txBody>
      </p:sp>
      <p:sp>
        <p:nvSpPr>
          <p:cNvPr id="3" name="Titel 2">
            <a:extLst>
              <a:ext uri="{FF2B5EF4-FFF2-40B4-BE49-F238E27FC236}">
                <a16:creationId xmlns:a16="http://schemas.microsoft.com/office/drawing/2014/main" id="{5578E5CC-F4E0-CBD8-E6C3-01D9A0702DE7}"/>
              </a:ext>
            </a:extLst>
          </p:cNvPr>
          <p:cNvSpPr>
            <a:spLocks noGrp="1"/>
          </p:cNvSpPr>
          <p:nvPr>
            <p:ph type="title"/>
          </p:nvPr>
        </p:nvSpPr>
        <p:spPr/>
        <p:txBody>
          <a:bodyPr/>
          <a:lstStyle/>
          <a:p>
            <a:r>
              <a:rPr lang="en-GB" dirty="0"/>
              <a:t>But how?</a:t>
            </a:r>
          </a:p>
        </p:txBody>
      </p:sp>
      <p:pic>
        <p:nvPicPr>
          <p:cNvPr id="8" name="Content Placeholder 7">
            <a:hlinkClick r:id="rId2"/>
            <a:extLst>
              <a:ext uri="{FF2B5EF4-FFF2-40B4-BE49-F238E27FC236}">
                <a16:creationId xmlns:a16="http://schemas.microsoft.com/office/drawing/2014/main" id="{DE9C0B96-F9FB-E795-9F81-FC2F074549C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3000"/>
                    </a14:imgEffect>
                  </a14:imgLayer>
                </a14:imgProps>
              </a:ext>
            </a:extLst>
          </a:blip>
          <a:stretch>
            <a:fillRect/>
          </a:stretch>
        </p:blipFill>
        <p:spPr>
          <a:xfrm>
            <a:off x="2343184" y="1367912"/>
            <a:ext cx="7505631" cy="4535488"/>
          </a:xfrm>
        </p:spPr>
      </p:pic>
      <p:sp>
        <p:nvSpPr>
          <p:cNvPr id="5" name="Datumsplatzhalter 4">
            <a:extLst>
              <a:ext uri="{FF2B5EF4-FFF2-40B4-BE49-F238E27FC236}">
                <a16:creationId xmlns:a16="http://schemas.microsoft.com/office/drawing/2014/main" id="{D49EF782-323D-CBCD-F728-318F3E949A22}"/>
              </a:ext>
            </a:extLst>
          </p:cNvPr>
          <p:cNvSpPr>
            <a:spLocks noGrp="1"/>
          </p:cNvSpPr>
          <p:nvPr>
            <p:ph type="dt" sz="half" idx="10"/>
          </p:nvPr>
        </p:nvSpPr>
        <p:spPr/>
        <p:txBody>
          <a:bodyPr/>
          <a:lstStyle/>
          <a:p>
            <a:r>
              <a:rPr lang="en-US" dirty="0"/>
              <a:t>(Tallinax, CC BY-ND, Deviant Art)</a:t>
            </a:r>
            <a:endParaRPr lang="de-DE" dirty="0"/>
          </a:p>
        </p:txBody>
      </p:sp>
      <p:sp>
        <p:nvSpPr>
          <p:cNvPr id="6" name="Fußzeilenplatzhalter 5">
            <a:extLst>
              <a:ext uri="{FF2B5EF4-FFF2-40B4-BE49-F238E27FC236}">
                <a16:creationId xmlns:a16="http://schemas.microsoft.com/office/drawing/2014/main" id="{A48B3953-44C9-036C-804A-AE382D1D26AB}"/>
              </a:ext>
            </a:extLst>
          </p:cNvPr>
          <p:cNvSpPr>
            <a:spLocks noGrp="1"/>
          </p:cNvSpPr>
          <p:nvPr>
            <p:ph type="ftr" sz="quarter" idx="11"/>
          </p:nvPr>
        </p:nvSpPr>
        <p:spPr/>
        <p:txBody>
          <a:bodyPr/>
          <a:lstStyle/>
          <a:p>
            <a:r>
              <a:rPr lang="de-DE" dirty="0"/>
              <a:t>KMH / Intro Circularity</a:t>
            </a:r>
          </a:p>
        </p:txBody>
      </p:sp>
    </p:spTree>
    <p:extLst>
      <p:ext uri="{BB962C8B-B14F-4D97-AF65-F5344CB8AC3E}">
        <p14:creationId xmlns:p14="http://schemas.microsoft.com/office/powerpoint/2010/main" val="19726997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94CD021-19A6-E8B3-3FB9-457FCB5CC45D}"/>
              </a:ext>
            </a:extLst>
          </p:cNvPr>
          <p:cNvSpPr>
            <a:spLocks noGrp="1"/>
          </p:cNvSpPr>
          <p:nvPr>
            <p:ph type="sldNum" sz="quarter" idx="12"/>
          </p:nvPr>
        </p:nvSpPr>
        <p:spPr/>
        <p:txBody>
          <a:bodyPr/>
          <a:lstStyle/>
          <a:p>
            <a:fld id="{D836C0FE-70CA-4950-82D6-CF602CC2B770}" type="slidenum">
              <a:rPr lang="en-GB" smtClean="0"/>
              <a:t>113</a:t>
            </a:fld>
            <a:endParaRPr lang="en-GB" dirty="0"/>
          </a:p>
        </p:txBody>
      </p:sp>
      <p:sp>
        <p:nvSpPr>
          <p:cNvPr id="7" name="Titel 6">
            <a:extLst>
              <a:ext uri="{FF2B5EF4-FFF2-40B4-BE49-F238E27FC236}">
                <a16:creationId xmlns:a16="http://schemas.microsoft.com/office/drawing/2014/main" id="{CC1F7EBA-AA96-AEE1-A054-5FA05C2723C8}"/>
              </a:ext>
            </a:extLst>
          </p:cNvPr>
          <p:cNvSpPr>
            <a:spLocks noGrp="1"/>
          </p:cNvSpPr>
          <p:nvPr>
            <p:ph type="title"/>
          </p:nvPr>
        </p:nvSpPr>
        <p:spPr/>
        <p:txBody>
          <a:bodyPr/>
          <a:lstStyle/>
          <a:p>
            <a:pPr>
              <a:tabLst>
                <a:tab pos="8607425" algn="l"/>
              </a:tabLst>
            </a:pPr>
            <a:r>
              <a:rPr lang="en-GB" dirty="0"/>
              <a:t>The EU (2008) 4R Waste Framework Directive</a:t>
            </a:r>
            <a:br>
              <a:rPr lang="en-GB" dirty="0"/>
            </a:br>
            <a:br>
              <a:rPr lang="en-GB" dirty="0"/>
            </a:br>
            <a:endParaRPr lang="en-GB" dirty="0"/>
          </a:p>
        </p:txBody>
      </p:sp>
      <p:sp>
        <p:nvSpPr>
          <p:cNvPr id="8" name="Inhaltsplatzhalter 7">
            <a:extLst>
              <a:ext uri="{FF2B5EF4-FFF2-40B4-BE49-F238E27FC236}">
                <a16:creationId xmlns:a16="http://schemas.microsoft.com/office/drawing/2014/main" id="{EF45FE95-832A-A5BC-F627-B844E8F15FB6}"/>
              </a:ext>
            </a:extLst>
          </p:cNvPr>
          <p:cNvSpPr>
            <a:spLocks noGrp="1"/>
          </p:cNvSpPr>
          <p:nvPr>
            <p:ph sz="half" idx="1"/>
          </p:nvPr>
        </p:nvSpPr>
        <p:spPr>
          <a:xfrm>
            <a:off x="695325" y="1197000"/>
            <a:ext cx="5184775" cy="4968000"/>
          </a:xfrm>
        </p:spPr>
        <p:txBody>
          <a:bodyPr anchor="t">
            <a:noAutofit/>
          </a:bodyPr>
          <a:lstStyle/>
          <a:p>
            <a:pPr algn="l">
              <a:spcAft>
                <a:spcPts val="0"/>
              </a:spcAft>
              <a:buFont typeface="+mj-lt"/>
              <a:buAutoNum type="arabicPeriod"/>
            </a:pPr>
            <a:r>
              <a:rPr lang="en-GB" sz="1800" b="1" i="0" dirty="0">
                <a:solidFill>
                  <a:srgbClr val="000000"/>
                </a:solidFill>
                <a:effectLst/>
                <a:latin typeface="-apple-system"/>
              </a:rPr>
              <a:t>Reduce</a:t>
            </a:r>
            <a:r>
              <a:rPr lang="en-GB" sz="1800" b="0" i="0" dirty="0">
                <a:solidFill>
                  <a:srgbClr val="000000"/>
                </a:solidFill>
                <a:effectLst/>
                <a:latin typeface="-apple-system"/>
              </a:rPr>
              <a:t>:</a:t>
            </a:r>
          </a:p>
          <a:p>
            <a:pPr marL="742950" lvl="1" indent="-285750">
              <a:spcAft>
                <a:spcPts val="0"/>
              </a:spcAft>
            </a:pPr>
            <a:r>
              <a:rPr lang="en-GB" sz="1800" b="0" i="0" dirty="0">
                <a:solidFill>
                  <a:srgbClr val="000000"/>
                </a:solidFill>
                <a:effectLst/>
                <a:latin typeface="-apple-system"/>
              </a:rPr>
              <a:t>Minimize the use of resources and energy in production</a:t>
            </a:r>
          </a:p>
          <a:p>
            <a:pPr marL="742950" lvl="1" indent="-285750">
              <a:spcAft>
                <a:spcPts val="0"/>
              </a:spcAft>
            </a:pPr>
            <a:r>
              <a:rPr lang="en-GB" sz="1800" b="0" i="0" dirty="0">
                <a:solidFill>
                  <a:srgbClr val="000000"/>
                </a:solidFill>
                <a:effectLst/>
                <a:latin typeface="-apple-system"/>
              </a:rPr>
              <a:t>Design products with fewer materials, prioritize efficiency</a:t>
            </a:r>
          </a:p>
          <a:p>
            <a:pPr marL="742950" lvl="1" indent="-285750">
              <a:spcAft>
                <a:spcPts val="0"/>
              </a:spcAft>
            </a:pPr>
            <a:r>
              <a:rPr lang="en-GB" sz="1800" b="0" i="0" dirty="0">
                <a:solidFill>
                  <a:srgbClr val="000000"/>
                </a:solidFill>
                <a:effectLst/>
                <a:latin typeface="-apple-system"/>
              </a:rPr>
              <a:t>Reduce environmental footprint by limiting waste</a:t>
            </a:r>
          </a:p>
          <a:p>
            <a:pPr algn="l">
              <a:spcAft>
                <a:spcPts val="0"/>
              </a:spcAft>
              <a:buFont typeface="+mj-lt"/>
              <a:buAutoNum type="arabicPeriod"/>
            </a:pPr>
            <a:r>
              <a:rPr lang="en-GB" sz="1800" b="1" i="0" dirty="0">
                <a:solidFill>
                  <a:srgbClr val="000000"/>
                </a:solidFill>
                <a:effectLst/>
                <a:latin typeface="-apple-system"/>
              </a:rPr>
              <a:t>Reuse</a:t>
            </a:r>
            <a:r>
              <a:rPr lang="en-GB" sz="1800" b="0" i="0" dirty="0">
                <a:solidFill>
                  <a:srgbClr val="000000"/>
                </a:solidFill>
                <a:effectLst/>
                <a:latin typeface="-apple-system"/>
              </a:rPr>
              <a:t>:</a:t>
            </a:r>
          </a:p>
          <a:p>
            <a:pPr marL="742950" lvl="1" indent="-285750">
              <a:spcAft>
                <a:spcPts val="0"/>
              </a:spcAft>
            </a:pPr>
            <a:r>
              <a:rPr lang="en-GB" sz="1800" b="0" i="0" dirty="0">
                <a:solidFill>
                  <a:srgbClr val="000000"/>
                </a:solidFill>
                <a:effectLst/>
                <a:latin typeface="-apple-system"/>
              </a:rPr>
              <a:t>Extend product life: using items multiple times</a:t>
            </a:r>
          </a:p>
          <a:p>
            <a:pPr marL="742950" lvl="1" indent="-285750">
              <a:spcAft>
                <a:spcPts val="0"/>
              </a:spcAft>
            </a:pPr>
            <a:r>
              <a:rPr lang="en-GB" sz="1800" b="0" i="0" dirty="0">
                <a:solidFill>
                  <a:srgbClr val="000000"/>
                </a:solidFill>
                <a:effectLst/>
                <a:latin typeface="-apple-system"/>
              </a:rPr>
              <a:t>Encourage repairing, refurbishing, and reusing products</a:t>
            </a:r>
          </a:p>
          <a:p>
            <a:pPr marL="742950" lvl="1" indent="-285750">
              <a:spcAft>
                <a:spcPts val="0"/>
              </a:spcAft>
            </a:pPr>
            <a:r>
              <a:rPr lang="en-GB" sz="1800" b="0" i="0" dirty="0">
                <a:solidFill>
                  <a:srgbClr val="000000"/>
                </a:solidFill>
                <a:effectLst/>
                <a:latin typeface="-apple-system"/>
              </a:rPr>
              <a:t>Supports a to durable, reusable products</a:t>
            </a:r>
          </a:p>
        </p:txBody>
      </p:sp>
      <p:sp>
        <p:nvSpPr>
          <p:cNvPr id="9" name="Inhaltsplatzhalter 8">
            <a:extLst>
              <a:ext uri="{FF2B5EF4-FFF2-40B4-BE49-F238E27FC236}">
                <a16:creationId xmlns:a16="http://schemas.microsoft.com/office/drawing/2014/main" id="{377F60A4-586F-D291-BC96-4B7CB54B92D5}"/>
              </a:ext>
            </a:extLst>
          </p:cNvPr>
          <p:cNvSpPr>
            <a:spLocks noGrp="1"/>
          </p:cNvSpPr>
          <p:nvPr>
            <p:ph sz="half" idx="2"/>
          </p:nvPr>
        </p:nvSpPr>
        <p:spPr>
          <a:xfrm>
            <a:off x="6311900" y="1197000"/>
            <a:ext cx="5184775" cy="4968000"/>
          </a:xfrm>
        </p:spPr>
        <p:txBody>
          <a:bodyPr anchor="t">
            <a:normAutofit/>
          </a:bodyPr>
          <a:lstStyle/>
          <a:p>
            <a:pPr algn="l">
              <a:buFont typeface="+mj-lt"/>
              <a:buAutoNum type="arabicPeriod" startAt="3"/>
            </a:pPr>
            <a:r>
              <a:rPr lang="en-GB" sz="1800" b="1" i="0" dirty="0">
                <a:solidFill>
                  <a:srgbClr val="000000"/>
                </a:solidFill>
                <a:effectLst/>
                <a:latin typeface="-apple-system"/>
              </a:rPr>
              <a:t>Recycle</a:t>
            </a:r>
            <a:r>
              <a:rPr lang="en-GB" sz="1800" b="0" i="0" dirty="0">
                <a:solidFill>
                  <a:srgbClr val="000000"/>
                </a:solidFill>
                <a:effectLst/>
                <a:latin typeface="-apple-system"/>
              </a:rPr>
              <a:t>:</a:t>
            </a:r>
          </a:p>
          <a:p>
            <a:pPr marL="742950" lvl="1" indent="-285750"/>
            <a:r>
              <a:rPr lang="en-GB" sz="1800" b="0" i="0" dirty="0">
                <a:solidFill>
                  <a:srgbClr val="000000"/>
                </a:solidFill>
                <a:effectLst/>
                <a:latin typeface="-apple-system"/>
              </a:rPr>
              <a:t>Process waste materials into new products, reducing the need for virgin resources</a:t>
            </a:r>
          </a:p>
          <a:p>
            <a:pPr marL="742950" lvl="1" indent="-285750"/>
            <a:r>
              <a:rPr lang="en-GB" sz="1800" b="0" i="0" dirty="0">
                <a:solidFill>
                  <a:srgbClr val="000000"/>
                </a:solidFill>
                <a:effectLst/>
                <a:latin typeface="-apple-system"/>
              </a:rPr>
              <a:t>convert used items back into raw materials</a:t>
            </a:r>
          </a:p>
          <a:p>
            <a:pPr marL="742950" lvl="1" indent="-285750"/>
            <a:r>
              <a:rPr lang="en-GB" sz="1800" b="0" i="0" dirty="0">
                <a:solidFill>
                  <a:srgbClr val="000000"/>
                </a:solidFill>
                <a:effectLst/>
                <a:latin typeface="-apple-system"/>
              </a:rPr>
              <a:t>proper sorting and recycling infrastructure</a:t>
            </a:r>
          </a:p>
          <a:p>
            <a:pPr algn="l">
              <a:buFont typeface="+mj-lt"/>
              <a:buAutoNum type="arabicPeriod" startAt="3"/>
            </a:pPr>
            <a:r>
              <a:rPr lang="en-GB" sz="1800" b="1" i="0" dirty="0">
                <a:solidFill>
                  <a:srgbClr val="000000"/>
                </a:solidFill>
                <a:effectLst/>
                <a:latin typeface="-apple-system"/>
              </a:rPr>
              <a:t>Recover</a:t>
            </a:r>
            <a:r>
              <a:rPr lang="en-GB" sz="1800" b="0" i="0" dirty="0">
                <a:solidFill>
                  <a:srgbClr val="000000"/>
                </a:solidFill>
                <a:effectLst/>
                <a:latin typeface="-apple-system"/>
              </a:rPr>
              <a:t>:</a:t>
            </a:r>
          </a:p>
          <a:p>
            <a:pPr marL="742950" lvl="1" indent="-285750"/>
            <a:r>
              <a:rPr lang="en-GB" sz="1800" b="0" i="0" dirty="0">
                <a:solidFill>
                  <a:srgbClr val="000000"/>
                </a:solidFill>
                <a:effectLst/>
                <a:latin typeface="-apple-system"/>
              </a:rPr>
              <a:t>Recover energy or materials from waste</a:t>
            </a:r>
          </a:p>
          <a:p>
            <a:pPr marL="742950" lvl="1" indent="-285750"/>
            <a:r>
              <a:rPr lang="en-GB" sz="1800" b="0" i="0" dirty="0">
                <a:solidFill>
                  <a:srgbClr val="000000"/>
                </a:solidFill>
                <a:effectLst/>
                <a:latin typeface="-apple-system"/>
              </a:rPr>
              <a:t>incineration or composting of organic waste</a:t>
            </a:r>
          </a:p>
          <a:p>
            <a:pPr marL="742950" lvl="1" indent="-285750"/>
            <a:r>
              <a:rPr lang="en-GB" sz="1800" b="0" i="0" dirty="0">
                <a:solidFill>
                  <a:srgbClr val="000000"/>
                </a:solidFill>
                <a:effectLst/>
                <a:latin typeface="-apple-system"/>
              </a:rPr>
              <a:t>Aims to extract as much value as possible from remaining waste materials</a:t>
            </a:r>
          </a:p>
        </p:txBody>
      </p:sp>
      <p:sp>
        <p:nvSpPr>
          <p:cNvPr id="5" name="Datumsplatzhalter 4">
            <a:extLst>
              <a:ext uri="{FF2B5EF4-FFF2-40B4-BE49-F238E27FC236}">
                <a16:creationId xmlns:a16="http://schemas.microsoft.com/office/drawing/2014/main" id="{57CDD003-F080-F6FD-DC18-9C7EDCB0E1C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CCDF764-CAF6-7F33-EAA6-AD67655403AA}"/>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2126894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114</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Core circular principles</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sp>
        <p:nvSpPr>
          <p:cNvPr id="9" name="Textplatzhalter 8">
            <a:extLst>
              <a:ext uri="{FF2B5EF4-FFF2-40B4-BE49-F238E27FC236}">
                <a16:creationId xmlns:a16="http://schemas.microsoft.com/office/drawing/2014/main" id="{43C82934-CAB8-582B-2C3C-F0B73E59C616}"/>
              </a:ext>
            </a:extLst>
          </p:cNvPr>
          <p:cNvSpPr>
            <a:spLocks noGrp="1"/>
          </p:cNvSpPr>
          <p:nvPr>
            <p:ph type="body" sz="quarter" idx="4294967295"/>
          </p:nvPr>
        </p:nvSpPr>
        <p:spPr>
          <a:xfrm>
            <a:off x="695324" y="1623300"/>
            <a:ext cx="5495926" cy="3965699"/>
          </a:xfrm>
        </p:spPr>
        <p:txBody>
          <a:bodyPr vert="horz" lIns="91440" tIns="45720" rIns="91440" bIns="45720" rtlCol="0" anchor="ctr">
            <a:normAutofit/>
          </a:bodyPr>
          <a:lstStyle/>
          <a:p>
            <a:pPr>
              <a:spcAft>
                <a:spcPts val="1600"/>
              </a:spcAft>
            </a:pPr>
            <a:r>
              <a:rPr lang="en-GB" b="1" dirty="0"/>
              <a:t>👉 R-Frameworks: 3, 4, 6 &amp; 9R</a:t>
            </a:r>
          </a:p>
          <a:p>
            <a:pPr>
              <a:spcAft>
                <a:spcPts val="1600"/>
              </a:spcAft>
            </a:pPr>
            <a:r>
              <a:rPr lang="en-GB" dirty="0"/>
              <a:t>System-Frameworks: </a:t>
            </a:r>
            <a:br>
              <a:rPr lang="en-GB" dirty="0"/>
            </a:br>
            <a:r>
              <a:rPr lang="en-GB" dirty="0"/>
              <a:t>Localisation of transition</a:t>
            </a:r>
            <a:endParaRPr lang="en-GB" b="1" dirty="0"/>
          </a:p>
        </p:txBody>
      </p:sp>
      <p:pic>
        <p:nvPicPr>
          <p:cNvPr id="10" name="Picture Placeholder 9">
            <a:extLst>
              <a:ext uri="{FF2B5EF4-FFF2-40B4-BE49-F238E27FC236}">
                <a16:creationId xmlns:a16="http://schemas.microsoft.com/office/drawing/2014/main" id="{7A23B635-8C0F-2E69-B43E-744D92DD1F59}"/>
              </a:ext>
            </a:extLst>
          </p:cNvPr>
          <p:cNvPicPr>
            <a:picLocks noGrp="1" noChangeAspect="1"/>
          </p:cNvPicPr>
          <p:nvPr>
            <p:ph type="pic" sz="quarter" idx="4294967295"/>
          </p:nvPr>
        </p:nvPicPr>
        <p:blipFill rotWithShape="1">
          <a:blip r:embed="rId3"/>
          <a:srcRect t="-19041" b="-19041"/>
          <a:stretch/>
        </p:blipFill>
        <p:spPr>
          <a:xfrm>
            <a:off x="5304000" y="377637"/>
            <a:ext cx="6191250" cy="6075363"/>
          </a:xfrm>
        </p:spPr>
      </p:pic>
      <p:sp>
        <p:nvSpPr>
          <p:cNvPr id="11" name="Pfeil: nach rechts 10">
            <a:extLst>
              <a:ext uri="{FF2B5EF4-FFF2-40B4-BE49-F238E27FC236}">
                <a16:creationId xmlns:a16="http://schemas.microsoft.com/office/drawing/2014/main" id="{5377E70A-2FDA-11D1-7E0A-0F4AC8A91A61}"/>
              </a:ext>
            </a:extLst>
          </p:cNvPr>
          <p:cNvSpPr/>
          <p:nvPr/>
        </p:nvSpPr>
        <p:spPr>
          <a:xfrm>
            <a:off x="5633210" y="5608602"/>
            <a:ext cx="4329573" cy="592667"/>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b="1" dirty="0">
                <a:solidFill>
                  <a:schemeClr val="tx1"/>
                </a:solidFill>
                <a:latin typeface="Calibri" panose="020F0502020204030204" pitchFamily="34" charset="0"/>
                <a:ea typeface="Calibri" panose="020F0502020204030204" pitchFamily="34" charset="0"/>
                <a:cs typeface="Calibri" panose="020F0502020204030204" pitchFamily="34" charset="0"/>
              </a:rPr>
              <a:t>Hierarchy</a:t>
            </a:r>
          </a:p>
        </p:txBody>
      </p:sp>
      <p:sp>
        <p:nvSpPr>
          <p:cNvPr id="5" name="Datumsplatzhalter 4">
            <a:extLst>
              <a:ext uri="{FF2B5EF4-FFF2-40B4-BE49-F238E27FC236}">
                <a16:creationId xmlns:a16="http://schemas.microsoft.com/office/drawing/2014/main" id="{C9BCB477-F66F-16F2-AA75-CE4EC16DBFC1}"/>
              </a:ext>
            </a:extLst>
          </p:cNvPr>
          <p:cNvSpPr>
            <a:spLocks noGrp="1"/>
          </p:cNvSpPr>
          <p:nvPr>
            <p:ph type="dt" sz="half" idx="10"/>
          </p:nvPr>
        </p:nvSpPr>
        <p:spPr/>
        <p:txBody>
          <a:bodyPr/>
          <a:lstStyle/>
          <a:p>
            <a:r>
              <a:rPr lang="en-GB" dirty="0"/>
              <a:t>(Kirchherr et al. 2017:226)</a:t>
            </a:r>
          </a:p>
        </p:txBody>
      </p:sp>
    </p:spTree>
    <p:extLst>
      <p:ext uri="{BB962C8B-B14F-4D97-AF65-F5344CB8AC3E}">
        <p14:creationId xmlns:p14="http://schemas.microsoft.com/office/powerpoint/2010/main" val="10174371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407F9315-88B4-CEB3-5481-58308C035D7E}"/>
              </a:ext>
            </a:extLst>
          </p:cNvPr>
          <p:cNvSpPr>
            <a:spLocks noGrp="1"/>
          </p:cNvSpPr>
          <p:nvPr>
            <p:ph type="sldNum" sz="quarter" idx="12"/>
          </p:nvPr>
        </p:nvSpPr>
        <p:spPr/>
        <p:txBody>
          <a:bodyPr/>
          <a:lstStyle/>
          <a:p>
            <a:fld id="{9C057DB4-583E-41A7-BD94-987342018C17}" type="slidenum">
              <a:rPr lang="en-GB" noProof="0" smtClean="0"/>
              <a:pPr/>
              <a:t>115</a:t>
            </a:fld>
            <a:endParaRPr lang="en-GB" noProof="0" dirty="0"/>
          </a:p>
        </p:txBody>
      </p:sp>
      <p:sp>
        <p:nvSpPr>
          <p:cNvPr id="8" name="Titel 7">
            <a:extLst>
              <a:ext uri="{FF2B5EF4-FFF2-40B4-BE49-F238E27FC236}">
                <a16:creationId xmlns:a16="http://schemas.microsoft.com/office/drawing/2014/main" id="{15C6B462-16CC-9C92-0B7B-147CFF4B7BB9}"/>
              </a:ext>
            </a:extLst>
          </p:cNvPr>
          <p:cNvSpPr>
            <a:spLocks noGrp="1"/>
          </p:cNvSpPr>
          <p:nvPr>
            <p:ph type="title"/>
          </p:nvPr>
        </p:nvSpPr>
        <p:spPr>
          <a:xfrm>
            <a:off x="695326" y="549000"/>
            <a:ext cx="2376674" cy="792000"/>
          </a:xfrm>
        </p:spPr>
        <p:txBody>
          <a:bodyPr/>
          <a:lstStyle/>
          <a:p>
            <a:pPr>
              <a:lnSpc>
                <a:spcPct val="150000"/>
              </a:lnSpc>
              <a:spcAft>
                <a:spcPts val="600"/>
              </a:spcAft>
            </a:pPr>
            <a:r>
              <a:rPr lang="en-GB" dirty="0"/>
              <a:t>9Rs according to Potting et al. (2017):</a:t>
            </a:r>
          </a:p>
        </p:txBody>
      </p:sp>
      <p:pic>
        <p:nvPicPr>
          <p:cNvPr id="12" name="Inhaltsplatzhalter 11">
            <a:extLst>
              <a:ext uri="{FF2B5EF4-FFF2-40B4-BE49-F238E27FC236}">
                <a16:creationId xmlns:a16="http://schemas.microsoft.com/office/drawing/2014/main" id="{71D11871-6810-E340-3ABA-346C8973DE5F}"/>
              </a:ext>
            </a:extLst>
          </p:cNvPr>
          <p:cNvPicPr>
            <a:picLocks noGrp="1" noChangeAspect="1"/>
          </p:cNvPicPr>
          <p:nvPr>
            <p:ph idx="1"/>
          </p:nvPr>
        </p:nvPicPr>
        <p:blipFill>
          <a:blip r:embed="rId2"/>
          <a:stretch>
            <a:fillRect/>
          </a:stretch>
        </p:blipFill>
        <p:spPr>
          <a:xfrm>
            <a:off x="3673551" y="1151974"/>
            <a:ext cx="7822449" cy="5287526"/>
          </a:xfrm>
        </p:spPr>
      </p:pic>
      <p:sp>
        <p:nvSpPr>
          <p:cNvPr id="3" name="Fußzeilenplatzhalter 2">
            <a:extLst>
              <a:ext uri="{FF2B5EF4-FFF2-40B4-BE49-F238E27FC236}">
                <a16:creationId xmlns:a16="http://schemas.microsoft.com/office/drawing/2014/main" id="{0A89EE3F-FF50-5CBA-7CC3-C97996AB0D3C}"/>
              </a:ext>
            </a:extLst>
          </p:cNvPr>
          <p:cNvSpPr>
            <a:spLocks noGrp="1"/>
          </p:cNvSpPr>
          <p:nvPr>
            <p:ph type="ftr" sz="quarter" idx="11"/>
          </p:nvPr>
        </p:nvSpPr>
        <p:spPr/>
        <p:txBody>
          <a:bodyPr/>
          <a:lstStyle/>
          <a:p>
            <a:r>
              <a:rPr lang="en-GB" noProof="0" dirty="0"/>
              <a:t>KMH | IMC 16.04.24</a:t>
            </a:r>
          </a:p>
        </p:txBody>
      </p:sp>
      <p:sp>
        <p:nvSpPr>
          <p:cNvPr id="2" name="Datumsplatzhalter 1">
            <a:extLst>
              <a:ext uri="{FF2B5EF4-FFF2-40B4-BE49-F238E27FC236}">
                <a16:creationId xmlns:a16="http://schemas.microsoft.com/office/drawing/2014/main" id="{20D9891D-0C49-5258-9207-D171CB7034C0}"/>
              </a:ext>
            </a:extLst>
          </p:cNvPr>
          <p:cNvSpPr>
            <a:spLocks noGrp="1"/>
          </p:cNvSpPr>
          <p:nvPr>
            <p:ph type="dt" sz="half" idx="10"/>
          </p:nvPr>
        </p:nvSpPr>
        <p:spPr/>
        <p:txBody>
          <a:bodyPr/>
          <a:lstStyle/>
          <a:p>
            <a:endParaRPr lang="en-GB" dirty="0"/>
          </a:p>
        </p:txBody>
      </p:sp>
    </p:spTree>
    <p:extLst>
      <p:ext uri="{BB962C8B-B14F-4D97-AF65-F5344CB8AC3E}">
        <p14:creationId xmlns:p14="http://schemas.microsoft.com/office/powerpoint/2010/main" val="33122236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D773F69-4D0A-F3ED-EDE7-F09CD0C8E1A3}"/>
              </a:ext>
            </a:extLst>
          </p:cNvPr>
          <p:cNvSpPr>
            <a:spLocks noGrp="1"/>
          </p:cNvSpPr>
          <p:nvPr>
            <p:ph type="sldNum" sz="quarter" idx="12"/>
          </p:nvPr>
        </p:nvSpPr>
        <p:spPr/>
        <p:txBody>
          <a:bodyPr/>
          <a:lstStyle/>
          <a:p>
            <a:fld id="{D836C0FE-70CA-4950-82D6-CF602CC2B770}" type="slidenum">
              <a:rPr lang="de-DE" smtClean="0"/>
              <a:t>116</a:t>
            </a:fld>
            <a:endParaRPr lang="de-DE" dirty="0"/>
          </a:p>
        </p:txBody>
      </p:sp>
      <p:sp>
        <p:nvSpPr>
          <p:cNvPr id="3" name="Titel 2">
            <a:extLst>
              <a:ext uri="{FF2B5EF4-FFF2-40B4-BE49-F238E27FC236}">
                <a16:creationId xmlns:a16="http://schemas.microsoft.com/office/drawing/2014/main" id="{C7D97FBE-9553-F613-E85A-9E6CA6429BD5}"/>
              </a:ext>
            </a:extLst>
          </p:cNvPr>
          <p:cNvSpPr>
            <a:spLocks noGrp="1"/>
          </p:cNvSpPr>
          <p:nvPr>
            <p:ph type="title"/>
          </p:nvPr>
        </p:nvSpPr>
        <p:spPr/>
        <p:txBody>
          <a:bodyPr/>
          <a:lstStyle/>
          <a:p>
            <a:r>
              <a:rPr lang="en-GB" dirty="0"/>
              <a:t>And in Austria we have 10 😉</a:t>
            </a:r>
          </a:p>
        </p:txBody>
      </p:sp>
      <p:sp>
        <p:nvSpPr>
          <p:cNvPr id="5" name="Datumsplatzhalter 4">
            <a:extLst>
              <a:ext uri="{FF2B5EF4-FFF2-40B4-BE49-F238E27FC236}">
                <a16:creationId xmlns:a16="http://schemas.microsoft.com/office/drawing/2014/main" id="{A4AFE708-44E6-EBBF-4274-77155FA6DABC}"/>
              </a:ext>
            </a:extLst>
          </p:cNvPr>
          <p:cNvSpPr>
            <a:spLocks noGrp="1"/>
          </p:cNvSpPr>
          <p:nvPr>
            <p:ph type="dt" sz="half" idx="10"/>
          </p:nvPr>
        </p:nvSpPr>
        <p:spPr>
          <a:xfrm>
            <a:off x="3504000" y="6439500"/>
            <a:ext cx="3672000" cy="144000"/>
          </a:xfrm>
        </p:spPr>
        <p:txBody>
          <a:bodyPr/>
          <a:lstStyle/>
          <a:p>
            <a:r>
              <a:rPr lang="de-DE" dirty="0"/>
              <a:t>(Potting et al., 2017; BMK, 2021:15)</a:t>
            </a:r>
          </a:p>
        </p:txBody>
      </p:sp>
      <p:sp>
        <p:nvSpPr>
          <p:cNvPr id="6" name="Fußzeilenplatzhalter 5">
            <a:extLst>
              <a:ext uri="{FF2B5EF4-FFF2-40B4-BE49-F238E27FC236}">
                <a16:creationId xmlns:a16="http://schemas.microsoft.com/office/drawing/2014/main" id="{7DBCB77E-BF63-9F9F-5CCB-014A1727C418}"/>
              </a:ext>
            </a:extLst>
          </p:cNvPr>
          <p:cNvSpPr>
            <a:spLocks noGrp="1"/>
          </p:cNvSpPr>
          <p:nvPr>
            <p:ph type="ftr" sz="quarter" idx="11"/>
          </p:nvPr>
        </p:nvSpPr>
        <p:spPr/>
        <p:txBody>
          <a:bodyPr/>
          <a:lstStyle/>
          <a:p>
            <a:r>
              <a:rPr lang="de-DE" dirty="0"/>
              <a:t>KMH / Intro Circularity</a:t>
            </a:r>
          </a:p>
        </p:txBody>
      </p:sp>
      <p:pic>
        <p:nvPicPr>
          <p:cNvPr id="9" name="Inhaltsplatzhalter 8">
            <a:extLst>
              <a:ext uri="{FF2B5EF4-FFF2-40B4-BE49-F238E27FC236}">
                <a16:creationId xmlns:a16="http://schemas.microsoft.com/office/drawing/2014/main" id="{D3DBAB28-A875-1432-9622-04366806A50B}"/>
              </a:ext>
            </a:extLst>
          </p:cNvPr>
          <p:cNvPicPr>
            <a:picLocks noGrp="1" noChangeAspect="1"/>
          </p:cNvPicPr>
          <p:nvPr>
            <p:ph idx="1"/>
          </p:nvPr>
        </p:nvPicPr>
        <p:blipFill>
          <a:blip r:embed="rId2"/>
          <a:srcRect l="2215" t="12537" r="6583" b="10939"/>
          <a:stretch/>
        </p:blipFill>
        <p:spPr>
          <a:xfrm>
            <a:off x="7562546" y="283302"/>
            <a:ext cx="4213114" cy="6250500"/>
          </a:xfrm>
          <a:prstGeom prst="rect">
            <a:avLst/>
          </a:prstGeom>
          <a:ln w="6350">
            <a:solidFill>
              <a:schemeClr val="tx1"/>
            </a:solidFill>
          </a:ln>
          <a:effectLst>
            <a:outerShdw blurRad="254000" dist="107763" dir="2699994" algn="tl">
              <a:prstClr val="black">
                <a:alpha val="40000"/>
              </a:prstClr>
            </a:outerShdw>
          </a:effectLst>
        </p:spPr>
      </p:pic>
      <p:pic>
        <p:nvPicPr>
          <p:cNvPr id="10" name="Inhaltsplatzhalter 11">
            <a:extLst>
              <a:ext uri="{FF2B5EF4-FFF2-40B4-BE49-F238E27FC236}">
                <a16:creationId xmlns:a16="http://schemas.microsoft.com/office/drawing/2014/main" id="{84C99A0F-C4D2-8164-375A-6673D94AA250}"/>
              </a:ext>
            </a:extLst>
          </p:cNvPr>
          <p:cNvPicPr>
            <a:picLocks noChangeAspect="1"/>
          </p:cNvPicPr>
          <p:nvPr/>
        </p:nvPicPr>
        <p:blipFill>
          <a:blip r:embed="rId3"/>
          <a:stretch>
            <a:fillRect/>
          </a:stretch>
        </p:blipFill>
        <p:spPr bwMode="gray">
          <a:xfrm>
            <a:off x="624000" y="1629000"/>
            <a:ext cx="6025977" cy="4073214"/>
          </a:xfrm>
          <a:prstGeom prst="rect">
            <a:avLst/>
          </a:prstGeom>
        </p:spPr>
      </p:pic>
    </p:spTree>
    <p:extLst>
      <p:ext uri="{BB962C8B-B14F-4D97-AF65-F5344CB8AC3E}">
        <p14:creationId xmlns:p14="http://schemas.microsoft.com/office/powerpoint/2010/main" val="2773973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117</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The iconic “Butterfly Diagram”:</a:t>
            </a:r>
            <a:br>
              <a:rPr lang="en-GB" dirty="0"/>
            </a:br>
            <a:endParaRPr lang="en-GB" dirty="0"/>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r>
              <a:rPr lang="en-GB" dirty="0"/>
              <a:t>(Ellen MacArthur Foundation, 2013:24)</a:t>
            </a:r>
          </a:p>
        </p:txBody>
      </p:sp>
      <p:pic>
        <p:nvPicPr>
          <p:cNvPr id="9" name="Picture 7">
            <a:hlinkClick r:id="rId4"/>
            <a:extLst>
              <a:ext uri="{FF2B5EF4-FFF2-40B4-BE49-F238E27FC236}">
                <a16:creationId xmlns:a16="http://schemas.microsoft.com/office/drawing/2014/main" id="{1FB80A5C-4DDC-C952-C59A-1D426B738493}"/>
              </a:ext>
            </a:extLst>
          </p:cNvPr>
          <p:cNvPicPr>
            <a:picLocks noGrp="1" noChangeAspect="1"/>
          </p:cNvPicPr>
          <p:nvPr>
            <p:ph idx="1"/>
          </p:nvPr>
        </p:nvPicPr>
        <p:blipFill>
          <a:blip r:embed="rId5">
            <a:clrChange>
              <a:clrFrom>
                <a:srgbClr val="D2D0B9"/>
              </a:clrFrom>
              <a:clrTo>
                <a:srgbClr val="D2D0B9">
                  <a:alpha val="0"/>
                </a:srgbClr>
              </a:clrTo>
            </a:clrChange>
          </a:blip>
          <a:stretch>
            <a:fillRect/>
          </a:stretch>
        </p:blipFill>
        <p:spPr>
          <a:xfrm>
            <a:off x="2580311" y="1380284"/>
            <a:ext cx="6971689" cy="4895263"/>
          </a:xfrm>
          <a:prstGeom prst="rect">
            <a:avLst/>
          </a:prstGeom>
        </p:spPr>
      </p:pic>
    </p:spTree>
    <p:extLst>
      <p:ext uri="{BB962C8B-B14F-4D97-AF65-F5344CB8AC3E}">
        <p14:creationId xmlns:p14="http://schemas.microsoft.com/office/powerpoint/2010/main" val="13612214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ABC64B-E103-6C59-D779-A71BFCE344E0}"/>
              </a:ext>
            </a:extLst>
          </p:cNvPr>
          <p:cNvSpPr>
            <a:spLocks noGrp="1"/>
          </p:cNvSpPr>
          <p:nvPr>
            <p:ph type="sldNum" sz="quarter" idx="12"/>
          </p:nvPr>
        </p:nvSpPr>
        <p:spPr/>
        <p:txBody>
          <a:bodyPr/>
          <a:lstStyle/>
          <a:p>
            <a:fld id="{D836C0FE-70CA-4950-82D6-CF602CC2B770}" type="slidenum">
              <a:rPr lang="en-GB" smtClean="0"/>
              <a:t>118</a:t>
            </a:fld>
            <a:endParaRPr lang="en-GB" dirty="0"/>
          </a:p>
        </p:txBody>
      </p:sp>
      <p:sp>
        <p:nvSpPr>
          <p:cNvPr id="3" name="Titel 2">
            <a:extLst>
              <a:ext uri="{FF2B5EF4-FFF2-40B4-BE49-F238E27FC236}">
                <a16:creationId xmlns:a16="http://schemas.microsoft.com/office/drawing/2014/main" id="{21AE70BA-E0E6-294E-75C4-7B46998FC3AF}"/>
              </a:ext>
            </a:extLst>
          </p:cNvPr>
          <p:cNvSpPr>
            <a:spLocks noGrp="1"/>
          </p:cNvSpPr>
          <p:nvPr>
            <p:ph type="title"/>
          </p:nvPr>
        </p:nvSpPr>
        <p:spPr/>
        <p:txBody>
          <a:bodyPr/>
          <a:lstStyle/>
          <a:p>
            <a:r>
              <a:rPr lang="en-GB" dirty="0"/>
              <a:t>Let’s listen to Ellen MacArthur herself:</a:t>
            </a:r>
          </a:p>
        </p:txBody>
      </p:sp>
      <p:pic>
        <p:nvPicPr>
          <p:cNvPr id="8" name="Content Placeholder 7">
            <a:hlinkClick r:id="rId2"/>
            <a:extLst>
              <a:ext uri="{FF2B5EF4-FFF2-40B4-BE49-F238E27FC236}">
                <a16:creationId xmlns:a16="http://schemas.microsoft.com/office/drawing/2014/main" id="{B72EDCA6-4643-89DB-F58C-A6C2C3AB5488}"/>
              </a:ext>
            </a:extLst>
          </p:cNvPr>
          <p:cNvPicPr>
            <a:picLocks noGrp="1" noChangeAspect="1"/>
          </p:cNvPicPr>
          <p:nvPr>
            <p:ph idx="1"/>
          </p:nvPr>
        </p:nvPicPr>
        <p:blipFill>
          <a:blip r:embed="rId3"/>
          <a:stretch>
            <a:fillRect/>
          </a:stretch>
        </p:blipFill>
        <p:spPr>
          <a:xfrm>
            <a:off x="1992000" y="1485000"/>
            <a:ext cx="8033935"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78FBB372-D0B3-C232-0D48-D797C5FF1A01}"/>
              </a:ext>
            </a:extLst>
          </p:cNvPr>
          <p:cNvSpPr>
            <a:spLocks noGrp="1"/>
          </p:cNvSpPr>
          <p:nvPr>
            <p:ph type="dt" sz="half" idx="10"/>
          </p:nvPr>
        </p:nvSpPr>
        <p:spPr/>
        <p:txBody>
          <a:bodyPr/>
          <a:lstStyle/>
          <a:p>
            <a:r>
              <a:rPr lang="en-GB" dirty="0"/>
              <a:t>(Allen MacArthur Foundation, 2020)</a:t>
            </a:r>
          </a:p>
        </p:txBody>
      </p:sp>
      <p:sp>
        <p:nvSpPr>
          <p:cNvPr id="6" name="Fußzeilenplatzhalter 5">
            <a:extLst>
              <a:ext uri="{FF2B5EF4-FFF2-40B4-BE49-F238E27FC236}">
                <a16:creationId xmlns:a16="http://schemas.microsoft.com/office/drawing/2014/main" id="{2E3CC640-1FD5-DD20-D0BC-2E007D700F87}"/>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4266520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119</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An alternative: UNEP’s (2023) circularity approach</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a:xfrm>
            <a:off x="3936000" y="6439500"/>
            <a:ext cx="3672000" cy="144000"/>
          </a:xfrm>
        </p:spPr>
        <p:txBody>
          <a:bodyPr/>
          <a:lstStyle/>
          <a:p>
            <a:r>
              <a:rPr lang="en-GB" dirty="0"/>
              <a:t>(UNEP 2023)</a:t>
            </a:r>
          </a:p>
        </p:txBody>
      </p:sp>
      <p:pic>
        <p:nvPicPr>
          <p:cNvPr id="15" name="Inhaltsplatzhalter 14">
            <a:hlinkClick r:id="rId4"/>
            <a:extLst>
              <a:ext uri="{FF2B5EF4-FFF2-40B4-BE49-F238E27FC236}">
                <a16:creationId xmlns:a16="http://schemas.microsoft.com/office/drawing/2014/main" id="{8CC56349-23C9-D13F-0449-8389681AB51A}"/>
              </a:ext>
            </a:extLst>
          </p:cNvPr>
          <p:cNvPicPr>
            <a:picLocks noGrp="1" noChangeAspect="1"/>
          </p:cNvPicPr>
          <p:nvPr>
            <p:ph idx="1"/>
          </p:nvPr>
        </p:nvPicPr>
        <p:blipFill>
          <a:blip r:embed="rId5">
            <a:clrChange>
              <a:clrFrom>
                <a:srgbClr val="FFFFFF"/>
              </a:clrFrom>
              <a:clrTo>
                <a:srgbClr val="FFFFFF">
                  <a:alpha val="0"/>
                </a:srgbClr>
              </a:clrTo>
            </a:clrChange>
          </a:blip>
          <a:stretch>
            <a:fillRect/>
          </a:stretch>
        </p:blipFill>
        <p:spPr>
          <a:xfrm>
            <a:off x="1846748" y="1085397"/>
            <a:ext cx="7777252" cy="5360442"/>
          </a:xfrm>
          <a:prstGeom prst="rect">
            <a:avLst/>
          </a:prstGeom>
        </p:spPr>
      </p:pic>
    </p:spTree>
    <p:extLst>
      <p:ext uri="{BB962C8B-B14F-4D97-AF65-F5344CB8AC3E}">
        <p14:creationId xmlns:p14="http://schemas.microsoft.com/office/powerpoint/2010/main" val="217523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65555FC-8D7E-94DF-415C-F950383783ED}"/>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02FC7A29-C90B-E931-C491-C98C79A5D03F}"/>
              </a:ext>
            </a:extLst>
          </p:cNvPr>
          <p:cNvSpPr>
            <a:spLocks noGrp="1"/>
          </p:cNvSpPr>
          <p:nvPr>
            <p:ph type="title"/>
          </p:nvPr>
        </p:nvSpPr>
        <p:spPr/>
        <p:txBody>
          <a:bodyPr/>
          <a:lstStyle/>
          <a:p>
            <a:r>
              <a:rPr lang="en-GB" dirty="0"/>
              <a:t>From 1990s on: Global Change is here!</a:t>
            </a:r>
          </a:p>
        </p:txBody>
      </p:sp>
      <p:sp>
        <p:nvSpPr>
          <p:cNvPr id="4" name="Inhaltsplatzhalter 3">
            <a:extLst>
              <a:ext uri="{FF2B5EF4-FFF2-40B4-BE49-F238E27FC236}">
                <a16:creationId xmlns:a16="http://schemas.microsoft.com/office/drawing/2014/main" id="{563153C2-4D57-F59D-19EA-55127C19E03D}"/>
              </a:ext>
            </a:extLst>
          </p:cNvPr>
          <p:cNvSpPr>
            <a:spLocks noGrp="1"/>
          </p:cNvSpPr>
          <p:nvPr>
            <p:ph idx="1"/>
          </p:nvPr>
        </p:nvSpPr>
        <p:spPr>
          <a:xfrm>
            <a:off x="695325" y="1125736"/>
            <a:ext cx="8928100" cy="5111264"/>
          </a:xfrm>
        </p:spPr>
        <p:txBody>
          <a:bodyPr>
            <a:normAutofit/>
          </a:bodyPr>
          <a:lstStyle/>
          <a:p>
            <a:r>
              <a:rPr lang="en-GB" b="1" dirty="0"/>
              <a:t>Steffen et al. (2002:207p.) </a:t>
            </a:r>
            <a:r>
              <a:rPr lang="en-GB" b="1" dirty="0">
                <a:solidFill>
                  <a:srgbClr val="202122"/>
                </a:solidFill>
              </a:rPr>
              <a:t>f</a:t>
            </a:r>
            <a:r>
              <a:rPr lang="en-GB" b="1" i="0" dirty="0">
                <a:solidFill>
                  <a:srgbClr val="202122"/>
                </a:solidFill>
                <a:effectLst/>
              </a:rPr>
              <a:t>indings:</a:t>
            </a:r>
          </a:p>
          <a:p>
            <a:pPr lvl="1"/>
            <a:r>
              <a:rPr lang="en-GB" dirty="0"/>
              <a:t>The Earth System behaves as a single, self-regulating system comprised of physical, chemical, biological and human components.</a:t>
            </a:r>
          </a:p>
          <a:p>
            <a:pPr lvl="1"/>
            <a:r>
              <a:rPr lang="en-GB" dirty="0"/>
              <a:t>Human activities are significantly influencing Earth’s environment in many ways in addition to greenhouse gas emissions and climate change</a:t>
            </a:r>
          </a:p>
          <a:p>
            <a:pPr lvl="1"/>
            <a:r>
              <a:rPr lang="en-GB" dirty="0"/>
              <a:t>Earth System dynamics are characterised by critical thresholds and abrupt changes. Human activities could inadvertently trigger such changes with severe consequences for Earth’s environment and inhabitants.</a:t>
            </a:r>
          </a:p>
          <a:p>
            <a:pPr lvl="1"/>
            <a:r>
              <a:rPr lang="en-GB" dirty="0"/>
              <a:t>In terms of some key environmental parameters, the Earth System has moved well outside the range of the natural variability exhibited over the last half million years at least.</a:t>
            </a:r>
          </a:p>
        </p:txBody>
      </p:sp>
      <p:sp>
        <p:nvSpPr>
          <p:cNvPr id="5" name="Datumsplatzhalter 4">
            <a:extLst>
              <a:ext uri="{FF2B5EF4-FFF2-40B4-BE49-F238E27FC236}">
                <a16:creationId xmlns:a16="http://schemas.microsoft.com/office/drawing/2014/main" id="{038A390B-388A-89E7-04E3-D50631A46E9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F5B6DC7-16BF-27D1-FB4E-65D7D4061B93}"/>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29260939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120</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1. Reduce</a:t>
            </a:r>
          </a:p>
        </p:txBody>
      </p:sp>
      <p:sp>
        <p:nvSpPr>
          <p:cNvPr id="5" name="Textplatzhalter 4">
            <a:extLst>
              <a:ext uri="{FF2B5EF4-FFF2-40B4-BE49-F238E27FC236}">
                <a16:creationId xmlns:a16="http://schemas.microsoft.com/office/drawing/2014/main" id="{95229492-35A0-7AD1-79B8-EB8805AC7415}"/>
              </a:ext>
            </a:extLst>
          </p:cNvPr>
          <p:cNvSpPr>
            <a:spLocks noGrp="1"/>
          </p:cNvSpPr>
          <p:nvPr>
            <p:ph idx="1"/>
          </p:nvPr>
        </p:nvSpPr>
        <p:spPr/>
        <p:txBody>
          <a:bodyPr/>
          <a:lstStyle/>
          <a:p>
            <a:pPr>
              <a:lnSpc>
                <a:spcPct val="200000"/>
              </a:lnSpc>
            </a:pPr>
            <a:r>
              <a:rPr lang="en-GB" b="1" dirty="0"/>
              <a:t>Refuse: </a:t>
            </a:r>
            <a:r>
              <a:rPr lang="en-GB" dirty="0"/>
              <a:t>make product redundant</a:t>
            </a:r>
          </a:p>
          <a:p>
            <a:pPr>
              <a:lnSpc>
                <a:spcPct val="200000"/>
              </a:lnSpc>
            </a:pPr>
            <a:r>
              <a:rPr lang="en-GB" b="1" dirty="0"/>
              <a:t>Rethink: </a:t>
            </a:r>
            <a:r>
              <a:rPr lang="en-GB" dirty="0"/>
              <a:t>more intensive use </a:t>
            </a:r>
            <a:r>
              <a:rPr lang="en-GB" b="1" dirty="0"/>
              <a:t>👉 sharing</a:t>
            </a:r>
          </a:p>
          <a:p>
            <a:pPr>
              <a:lnSpc>
                <a:spcPct val="200000"/>
              </a:lnSpc>
            </a:pPr>
            <a:r>
              <a:rPr lang="en-GB" b="1" dirty="0"/>
              <a:t>Reduce: </a:t>
            </a:r>
            <a:r>
              <a:rPr lang="en-GB" dirty="0"/>
              <a:t>minimize material flows</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pic>
        <p:nvPicPr>
          <p:cNvPr id="4098" name="Picture 2" descr="weißer Löffel">
            <a:hlinkClick r:id="rId3"/>
            <a:extLst>
              <a:ext uri="{FF2B5EF4-FFF2-40B4-BE49-F238E27FC236}">
                <a16:creationId xmlns:a16="http://schemas.microsoft.com/office/drawing/2014/main" id="{5CC08D63-43B5-A48F-0EE0-381347FCFB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41641" y="63739"/>
            <a:ext cx="3350684" cy="223470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OC Myelin MTB-Urban-Helm">
            <a:extLst>
              <a:ext uri="{FF2B5EF4-FFF2-40B4-BE49-F238E27FC236}">
                <a16:creationId xmlns:a16="http://schemas.microsoft.com/office/drawing/2014/main" id="{C4841B4C-4D0A-66B0-CFDA-6EECDBA1A99F}"/>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89400" y="4024148"/>
            <a:ext cx="2006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oronto Tool Library">
            <a:hlinkClick r:id="rId6"/>
            <a:extLst>
              <a:ext uri="{FF2B5EF4-FFF2-40B4-BE49-F238E27FC236}">
                <a16:creationId xmlns:a16="http://schemas.microsoft.com/office/drawing/2014/main" id="{67481213-CCAD-39D8-9A85-237EE408DE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3382" y="3069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8"/>
            <a:extLst>
              <a:ext uri="{FF2B5EF4-FFF2-40B4-BE49-F238E27FC236}">
                <a16:creationId xmlns:a16="http://schemas.microsoft.com/office/drawing/2014/main" id="{54D49197-5AD3-9EEE-5511-E53D5EDDB6B7}"/>
              </a:ext>
            </a:extLst>
          </p:cNvPr>
          <p:cNvPicPr>
            <a:picLocks noChangeAspect="1"/>
          </p:cNvPicPr>
          <p:nvPr/>
        </p:nvPicPr>
        <p:blipFill>
          <a:blip r:embed="rId9"/>
          <a:stretch>
            <a:fillRect/>
          </a:stretch>
        </p:blipFill>
        <p:spPr>
          <a:xfrm>
            <a:off x="7915725" y="393867"/>
            <a:ext cx="3736077" cy="2234709"/>
          </a:xfrm>
          <a:prstGeom prst="rect">
            <a:avLst/>
          </a:prstGeom>
        </p:spPr>
      </p:pic>
      <p:sp>
        <p:nvSpPr>
          <p:cNvPr id="7" name="Datumsplatzhalter 6">
            <a:extLst>
              <a:ext uri="{FF2B5EF4-FFF2-40B4-BE49-F238E27FC236}">
                <a16:creationId xmlns:a16="http://schemas.microsoft.com/office/drawing/2014/main" id="{4213BE13-5C35-72DF-014E-6E2F62412725}"/>
              </a:ext>
            </a:extLst>
          </p:cNvPr>
          <p:cNvSpPr>
            <a:spLocks noGrp="1"/>
          </p:cNvSpPr>
          <p:nvPr>
            <p:ph type="dt" sz="half" idx="10"/>
          </p:nvPr>
        </p:nvSpPr>
        <p:spPr/>
        <p:txBody>
          <a:bodyPr/>
          <a:lstStyle/>
          <a:p>
            <a:r>
              <a:rPr lang="en-GB" dirty="0"/>
              <a:t>(F. Kesselring, Wikimedia, CC BY-SA; Toronto Tool Library, n.y.; Poc, 2023)</a:t>
            </a:r>
          </a:p>
        </p:txBody>
      </p:sp>
    </p:spTree>
    <p:extLst>
      <p:ext uri="{BB962C8B-B14F-4D97-AF65-F5344CB8AC3E}">
        <p14:creationId xmlns:p14="http://schemas.microsoft.com/office/powerpoint/2010/main" val="6381710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121</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2. Reuse</a:t>
            </a:r>
          </a:p>
        </p:txBody>
      </p:sp>
      <p:sp>
        <p:nvSpPr>
          <p:cNvPr id="5" name="Textplatzhalter 4">
            <a:extLst>
              <a:ext uri="{FF2B5EF4-FFF2-40B4-BE49-F238E27FC236}">
                <a16:creationId xmlns:a16="http://schemas.microsoft.com/office/drawing/2014/main" id="{95229492-35A0-7AD1-79B8-EB8805AC7415}"/>
              </a:ext>
            </a:extLst>
          </p:cNvPr>
          <p:cNvSpPr>
            <a:spLocks noGrp="1"/>
          </p:cNvSpPr>
          <p:nvPr>
            <p:ph idx="1"/>
          </p:nvPr>
        </p:nvSpPr>
        <p:spPr/>
        <p:txBody>
          <a:bodyPr>
            <a:normAutofit/>
          </a:bodyPr>
          <a:lstStyle/>
          <a:p>
            <a:pPr>
              <a:lnSpc>
                <a:spcPct val="200000"/>
              </a:lnSpc>
            </a:pPr>
            <a:r>
              <a:rPr lang="en-GB" b="1" dirty="0"/>
              <a:t>Reuse: </a:t>
            </a:r>
            <a:r>
              <a:rPr lang="en-GB" dirty="0"/>
              <a:t>discarded products</a:t>
            </a:r>
          </a:p>
          <a:p>
            <a:pPr>
              <a:lnSpc>
                <a:spcPct val="200000"/>
              </a:lnSpc>
            </a:pPr>
            <a:r>
              <a:rPr lang="en-GB" b="1" dirty="0"/>
              <a:t>Repair &amp; Maintenance: </a:t>
            </a:r>
            <a:r>
              <a:rPr lang="en-GB" dirty="0"/>
              <a:t>defect products</a:t>
            </a:r>
          </a:p>
          <a:p>
            <a:pPr>
              <a:lnSpc>
                <a:spcPct val="200000"/>
              </a:lnSpc>
            </a:pPr>
            <a:r>
              <a:rPr lang="en-GB" b="1" dirty="0"/>
              <a:t>Refurbish: </a:t>
            </a:r>
            <a:r>
              <a:rPr lang="en-GB" dirty="0"/>
              <a:t>restore old products</a:t>
            </a:r>
          </a:p>
          <a:p>
            <a:pPr>
              <a:lnSpc>
                <a:spcPct val="200000"/>
              </a:lnSpc>
            </a:pPr>
            <a:r>
              <a:rPr lang="en-GB" b="1" dirty="0"/>
              <a:t>Remanufacture: </a:t>
            </a:r>
            <a:r>
              <a:rPr lang="en-GB" dirty="0"/>
              <a:t>integrate discarded parts</a:t>
            </a:r>
          </a:p>
          <a:p>
            <a:pPr>
              <a:lnSpc>
                <a:spcPct val="200000"/>
              </a:lnSpc>
            </a:pPr>
            <a:r>
              <a:rPr lang="en-GB" b="1" dirty="0"/>
              <a:t>Repurpose: </a:t>
            </a:r>
            <a:r>
              <a:rPr lang="en-GB" dirty="0"/>
              <a:t>new product &amp; function</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pic>
        <p:nvPicPr>
          <p:cNvPr id="18" name="Grafik 17">
            <a:extLst>
              <a:ext uri="{FF2B5EF4-FFF2-40B4-BE49-F238E27FC236}">
                <a16:creationId xmlns:a16="http://schemas.microsoft.com/office/drawing/2014/main" id="{E0E5672D-7429-6DD8-C9B2-C7268F8A7D11}"/>
              </a:ext>
            </a:extLst>
          </p:cNvPr>
          <p:cNvPicPr>
            <a:picLocks noChangeAspect="1"/>
          </p:cNvPicPr>
          <p:nvPr/>
        </p:nvPicPr>
        <p:blipFill>
          <a:blip r:embed="rId3"/>
          <a:stretch>
            <a:fillRect/>
          </a:stretch>
        </p:blipFill>
        <p:spPr>
          <a:xfrm>
            <a:off x="9542745" y="1153566"/>
            <a:ext cx="2247619" cy="1104761"/>
          </a:xfrm>
          <a:prstGeom prst="rect">
            <a:avLst/>
          </a:prstGeom>
        </p:spPr>
      </p:pic>
      <p:pic>
        <p:nvPicPr>
          <p:cNvPr id="8" name="Picture 7">
            <a:hlinkClick r:id="rId4"/>
            <a:extLst>
              <a:ext uri="{FF2B5EF4-FFF2-40B4-BE49-F238E27FC236}">
                <a16:creationId xmlns:a16="http://schemas.microsoft.com/office/drawing/2014/main" id="{B1A092AF-533C-CE25-9A9C-90D60FFF42CB}"/>
              </a:ext>
            </a:extLst>
          </p:cNvPr>
          <p:cNvPicPr>
            <a:picLocks noChangeAspect="1"/>
          </p:cNvPicPr>
          <p:nvPr/>
        </p:nvPicPr>
        <p:blipFill>
          <a:blip r:embed="rId5"/>
          <a:stretch>
            <a:fillRect/>
          </a:stretch>
        </p:blipFill>
        <p:spPr>
          <a:xfrm>
            <a:off x="6272875" y="132871"/>
            <a:ext cx="2096221" cy="2114176"/>
          </a:xfrm>
          <a:prstGeom prst="rect">
            <a:avLst/>
          </a:prstGeom>
        </p:spPr>
      </p:pic>
      <p:pic>
        <p:nvPicPr>
          <p:cNvPr id="16" name="Grafik 15">
            <a:extLst>
              <a:ext uri="{FF2B5EF4-FFF2-40B4-BE49-F238E27FC236}">
                <a16:creationId xmlns:a16="http://schemas.microsoft.com/office/drawing/2014/main" id="{6D15CEA5-9D1F-F430-1B0E-668AA5CC8D48}"/>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8713157" y="1705947"/>
            <a:ext cx="1243643" cy="1249244"/>
          </a:xfrm>
          <a:prstGeom prst="rect">
            <a:avLst/>
          </a:prstGeom>
        </p:spPr>
      </p:pic>
      <p:pic>
        <p:nvPicPr>
          <p:cNvPr id="5126" name="Picture 6">
            <a:hlinkClick r:id="rId7"/>
            <a:extLst>
              <a:ext uri="{FF2B5EF4-FFF2-40B4-BE49-F238E27FC236}">
                <a16:creationId xmlns:a16="http://schemas.microsoft.com/office/drawing/2014/main" id="{DE64DBE4-A953-A027-9F31-ACF86CB0D64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416" t="204" r="11917" b="-204"/>
          <a:stretch/>
        </p:blipFill>
        <p:spPr bwMode="auto">
          <a:xfrm>
            <a:off x="7301177" y="3176003"/>
            <a:ext cx="2037923" cy="2037923"/>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20" name="Picture 19">
            <a:hlinkClick r:id="rId9"/>
            <a:extLst>
              <a:ext uri="{FF2B5EF4-FFF2-40B4-BE49-F238E27FC236}">
                <a16:creationId xmlns:a16="http://schemas.microsoft.com/office/drawing/2014/main" id="{1130E129-3DD5-F329-D72B-F8B3F779DCFE}"/>
              </a:ext>
            </a:extLst>
          </p:cNvPr>
          <p:cNvPicPr>
            <a:picLocks noChangeAspect="1"/>
          </p:cNvPicPr>
          <p:nvPr/>
        </p:nvPicPr>
        <p:blipFill>
          <a:blip r:embed="rId10" cstate="print">
            <a:clrChange>
              <a:clrFrom>
                <a:srgbClr val="F5F5F5"/>
              </a:clrFrom>
              <a:clrTo>
                <a:srgbClr val="F5F5F5">
                  <a:alpha val="0"/>
                </a:srgbClr>
              </a:clrTo>
            </a:clrChange>
            <a:extLst>
              <a:ext uri="{28A0092B-C50C-407E-A947-70E740481C1C}">
                <a14:useLocalDpi xmlns:a14="http://schemas.microsoft.com/office/drawing/2010/main" val="0"/>
              </a:ext>
            </a:extLst>
          </a:blip>
          <a:srcRect/>
          <a:stretch/>
        </p:blipFill>
        <p:spPr>
          <a:xfrm>
            <a:off x="9732619" y="4279043"/>
            <a:ext cx="2142413" cy="2146631"/>
          </a:xfrm>
          <a:prstGeom prst="rect">
            <a:avLst/>
          </a:prstGeom>
        </p:spPr>
      </p:pic>
      <p:sp>
        <p:nvSpPr>
          <p:cNvPr id="7" name="Datumsplatzhalter 6">
            <a:extLst>
              <a:ext uri="{FF2B5EF4-FFF2-40B4-BE49-F238E27FC236}">
                <a16:creationId xmlns:a16="http://schemas.microsoft.com/office/drawing/2014/main" id="{61455891-6BA3-3B71-7F5E-5CEB875F01FC}"/>
              </a:ext>
            </a:extLst>
          </p:cNvPr>
          <p:cNvSpPr>
            <a:spLocks noGrp="1"/>
          </p:cNvSpPr>
          <p:nvPr>
            <p:ph type="dt" sz="half" idx="10"/>
          </p:nvPr>
        </p:nvSpPr>
        <p:spPr/>
        <p:txBody>
          <a:bodyPr/>
          <a:lstStyle/>
          <a:p>
            <a:r>
              <a:rPr lang="en-GB" dirty="0"/>
              <a:t>(MANA Care, n.y.; DLL, n.y.; Freytag, n.y.)</a:t>
            </a:r>
          </a:p>
        </p:txBody>
      </p:sp>
    </p:spTree>
    <p:extLst>
      <p:ext uri="{BB962C8B-B14F-4D97-AF65-F5344CB8AC3E}">
        <p14:creationId xmlns:p14="http://schemas.microsoft.com/office/powerpoint/2010/main" val="9696795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122</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3. Recycle</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sp>
        <p:nvSpPr>
          <p:cNvPr id="6" name="Textplatzhalter 5">
            <a:extLst>
              <a:ext uri="{FF2B5EF4-FFF2-40B4-BE49-F238E27FC236}">
                <a16:creationId xmlns:a16="http://schemas.microsoft.com/office/drawing/2014/main" id="{4A2BDAF4-E883-A1B5-1233-F8D86F665199}"/>
              </a:ext>
            </a:extLst>
          </p:cNvPr>
          <p:cNvSpPr>
            <a:spLocks noGrp="1"/>
          </p:cNvSpPr>
          <p:nvPr>
            <p:ph type="body" sz="quarter" idx="4294967295"/>
          </p:nvPr>
        </p:nvSpPr>
        <p:spPr>
          <a:xfrm>
            <a:off x="608912" y="835025"/>
            <a:ext cx="7431088" cy="1981200"/>
          </a:xfrm>
        </p:spPr>
        <p:txBody>
          <a:bodyPr/>
          <a:lstStyle/>
          <a:p>
            <a:pPr marL="0" indent="0">
              <a:buNone/>
            </a:pPr>
            <a:r>
              <a:rPr lang="en-GB" dirty="0"/>
              <a:t>Process materials to </a:t>
            </a:r>
            <a:r>
              <a:rPr lang="en-GB" b="1" dirty="0"/>
              <a:t>same or lower quality</a:t>
            </a:r>
          </a:p>
          <a:p>
            <a:pPr marL="0" indent="0">
              <a:buNone/>
            </a:pPr>
            <a:endParaRPr lang="en-GB" dirty="0"/>
          </a:p>
        </p:txBody>
      </p:sp>
      <p:pic>
        <p:nvPicPr>
          <p:cNvPr id="2050" name="Picture 2" descr="POC Myelin - City Helm kaufen | Bike-Discount">
            <a:hlinkClick r:id="rId2"/>
            <a:extLst>
              <a:ext uri="{FF2B5EF4-FFF2-40B4-BE49-F238E27FC236}">
                <a16:creationId xmlns:a16="http://schemas.microsoft.com/office/drawing/2014/main" id="{CE668C4E-FEB6-B556-6374-488E27F76E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263" y="2303163"/>
            <a:ext cx="5548416" cy="3120984"/>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C7FDA72E-3B59-2E4A-9678-F18460AEF9F5}"/>
              </a:ext>
            </a:extLst>
          </p:cNvPr>
          <p:cNvPicPr>
            <a:picLocks noChangeAspect="1"/>
          </p:cNvPicPr>
          <p:nvPr/>
        </p:nvPicPr>
        <p:blipFill>
          <a:blip r:embed="rId4"/>
          <a:stretch>
            <a:fillRect/>
          </a:stretch>
        </p:blipFill>
        <p:spPr>
          <a:xfrm>
            <a:off x="695324" y="2285485"/>
            <a:ext cx="3640217" cy="3120984"/>
          </a:xfrm>
          <a:prstGeom prst="rect">
            <a:avLst/>
          </a:prstGeom>
          <a:ln w="6350">
            <a:solidFill>
              <a:schemeClr val="tx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747FDDAA-3419-1D67-E971-14B4F9A364AE}"/>
              </a:ext>
            </a:extLst>
          </p:cNvPr>
          <p:cNvSpPr txBox="1"/>
          <p:nvPr/>
        </p:nvSpPr>
        <p:spPr>
          <a:xfrm>
            <a:off x="695324" y="5676907"/>
            <a:ext cx="3640217" cy="492155"/>
          </a:xfrm>
          <a:prstGeom prst="rect">
            <a:avLst/>
          </a:prstGeom>
        </p:spPr>
        <p:txBody>
          <a:bodyPr vert="horz" wrap="square" lIns="121920" tIns="60960" rIns="121920" bIns="60960" rtlCol="0" anchor="t">
            <a:normAutofit fontScale="62500" lnSpcReduction="20000"/>
          </a:bodyPr>
          <a:lstStyle/>
          <a:p>
            <a:pPr algn="ctr"/>
            <a:r>
              <a:rPr lang="en-GB" sz="3733" dirty="0">
                <a:latin typeface="Calibri" panose="020F0502020204030204" pitchFamily="34" charset="0"/>
                <a:ea typeface="Calibri" panose="020F0502020204030204" pitchFamily="34" charset="0"/>
                <a:cs typeface="Calibri" panose="020F0502020204030204" pitchFamily="34" charset="0"/>
              </a:rPr>
              <a:t>👉 refurb, remanufacture</a:t>
            </a:r>
          </a:p>
        </p:txBody>
      </p:sp>
      <p:sp>
        <p:nvSpPr>
          <p:cNvPr id="8" name="Textfeld 7">
            <a:extLst>
              <a:ext uri="{FF2B5EF4-FFF2-40B4-BE49-F238E27FC236}">
                <a16:creationId xmlns:a16="http://schemas.microsoft.com/office/drawing/2014/main" id="{B8BCE762-140F-1344-1BE8-2E90209DB495}"/>
              </a:ext>
            </a:extLst>
          </p:cNvPr>
          <p:cNvSpPr txBox="1"/>
          <p:nvPr/>
        </p:nvSpPr>
        <p:spPr>
          <a:xfrm>
            <a:off x="6390362" y="5676907"/>
            <a:ext cx="3640217" cy="492155"/>
          </a:xfrm>
          <a:prstGeom prst="rect">
            <a:avLst/>
          </a:prstGeom>
        </p:spPr>
        <p:txBody>
          <a:bodyPr vert="horz" wrap="square" lIns="121920" tIns="60960" rIns="121920" bIns="60960" rtlCol="0" anchor="t">
            <a:normAutofit fontScale="92500" lnSpcReduction="10000"/>
          </a:bodyPr>
          <a:lstStyle/>
          <a:p>
            <a:pPr algn="ctr"/>
            <a:r>
              <a:rPr lang="en-GB" sz="2667" dirty="0">
                <a:latin typeface="Calibri" panose="020F0502020204030204" pitchFamily="34" charset="0"/>
                <a:ea typeface="Calibri" panose="020F0502020204030204" pitchFamily="34" charset="0"/>
                <a:cs typeface="Calibri" panose="020F0502020204030204" pitchFamily="34" charset="0"/>
              </a:rPr>
              <a:t>👉 reduce</a:t>
            </a:r>
          </a:p>
        </p:txBody>
      </p:sp>
      <p:sp>
        <p:nvSpPr>
          <p:cNvPr id="10" name="Datumsplatzhalter 9">
            <a:extLst>
              <a:ext uri="{FF2B5EF4-FFF2-40B4-BE49-F238E27FC236}">
                <a16:creationId xmlns:a16="http://schemas.microsoft.com/office/drawing/2014/main" id="{5CD9C38A-E8C8-892F-B514-A687C5BE8A22}"/>
              </a:ext>
            </a:extLst>
          </p:cNvPr>
          <p:cNvSpPr>
            <a:spLocks noGrp="1"/>
          </p:cNvSpPr>
          <p:nvPr>
            <p:ph type="dt" sz="half" idx="10"/>
          </p:nvPr>
        </p:nvSpPr>
        <p:spPr/>
        <p:txBody>
          <a:bodyPr/>
          <a:lstStyle/>
          <a:p>
            <a:r>
              <a:rPr lang="en-GB" dirty="0"/>
              <a:t>(brother, 2024; POC, 2023)</a:t>
            </a:r>
          </a:p>
        </p:txBody>
      </p:sp>
    </p:spTree>
    <p:extLst>
      <p:ext uri="{BB962C8B-B14F-4D97-AF65-F5344CB8AC3E}">
        <p14:creationId xmlns:p14="http://schemas.microsoft.com/office/powerpoint/2010/main" val="28374463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123</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4. Recover</a:t>
            </a:r>
          </a:p>
        </p:txBody>
      </p:sp>
      <p:sp>
        <p:nvSpPr>
          <p:cNvPr id="5" name="Textplatzhalter 4">
            <a:extLst>
              <a:ext uri="{FF2B5EF4-FFF2-40B4-BE49-F238E27FC236}">
                <a16:creationId xmlns:a16="http://schemas.microsoft.com/office/drawing/2014/main" id="{95229492-35A0-7AD1-79B8-EB8805AC7415}"/>
              </a:ext>
            </a:extLst>
          </p:cNvPr>
          <p:cNvSpPr>
            <a:spLocks noGrp="1"/>
          </p:cNvSpPr>
          <p:nvPr>
            <p:ph idx="1"/>
          </p:nvPr>
        </p:nvSpPr>
        <p:spPr/>
        <p:txBody>
          <a:bodyPr/>
          <a:lstStyle/>
          <a:p>
            <a:pPr>
              <a:lnSpc>
                <a:spcPct val="200000"/>
              </a:lnSpc>
            </a:pPr>
            <a:r>
              <a:rPr lang="en-GB" dirty="0"/>
              <a:t>Incineration &amp; </a:t>
            </a:r>
            <a:r>
              <a:rPr lang="en-GB" b="1" dirty="0"/>
              <a:t>energy recovery</a:t>
            </a:r>
          </a:p>
          <a:p>
            <a:pPr>
              <a:lnSpc>
                <a:spcPct val="200000"/>
              </a:lnSpc>
            </a:pPr>
            <a:r>
              <a:rPr lang="en-GB" dirty="0"/>
              <a:t>Final storage</a:t>
            </a:r>
          </a:p>
          <a:p>
            <a:pPr lvl="1">
              <a:lnSpc>
                <a:spcPct val="200000"/>
              </a:lnSpc>
            </a:pPr>
            <a:r>
              <a:rPr lang="en-GB" dirty="0"/>
              <a:t>Methane management</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pic>
        <p:nvPicPr>
          <p:cNvPr id="3076" name="Picture 4">
            <a:hlinkClick r:id="rId3"/>
            <a:extLst>
              <a:ext uri="{FF2B5EF4-FFF2-40B4-BE49-F238E27FC236}">
                <a16:creationId xmlns:a16="http://schemas.microsoft.com/office/drawing/2014/main" id="{6E286D52-DF34-9693-E1B4-3AEC923168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2000" y="1061819"/>
            <a:ext cx="3974528" cy="4734363"/>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6">
            <a:extLst>
              <a:ext uri="{FF2B5EF4-FFF2-40B4-BE49-F238E27FC236}">
                <a16:creationId xmlns:a16="http://schemas.microsoft.com/office/drawing/2014/main" id="{B4C41DEB-8166-143C-9150-9BE437B1836E}"/>
              </a:ext>
            </a:extLst>
          </p:cNvPr>
          <p:cNvSpPr>
            <a:spLocks noGrp="1"/>
          </p:cNvSpPr>
          <p:nvPr>
            <p:ph type="dt" sz="half" idx="10"/>
          </p:nvPr>
        </p:nvSpPr>
        <p:spPr/>
        <p:txBody>
          <a:bodyPr/>
          <a:lstStyle/>
          <a:p>
            <a:r>
              <a:rPr lang="en-GB" dirty="0"/>
              <a:t>(Seattle Times, 03.0.2021)</a:t>
            </a:r>
          </a:p>
        </p:txBody>
      </p:sp>
      <p:sp>
        <p:nvSpPr>
          <p:cNvPr id="6" name="Freihandform: Form 5">
            <a:extLst>
              <a:ext uri="{FF2B5EF4-FFF2-40B4-BE49-F238E27FC236}">
                <a16:creationId xmlns:a16="http://schemas.microsoft.com/office/drawing/2014/main" id="{ECA8DD7E-7F94-EA87-C541-DDE3F2B79704}"/>
              </a:ext>
            </a:extLst>
          </p:cNvPr>
          <p:cNvSpPr/>
          <p:nvPr/>
        </p:nvSpPr>
        <p:spPr>
          <a:xfrm>
            <a:off x="3936000" y="3492500"/>
            <a:ext cx="342986" cy="1343384"/>
          </a:xfrm>
          <a:custGeom>
            <a:avLst/>
            <a:gdLst>
              <a:gd name="connsiteX0" fmla="*/ 0 w 657225"/>
              <a:gd name="connsiteY0" fmla="*/ 1209675 h 1214228"/>
              <a:gd name="connsiteX1" fmla="*/ 495300 w 657225"/>
              <a:gd name="connsiteY1" fmla="*/ 1028700 h 1214228"/>
              <a:gd name="connsiteX2" fmla="*/ 657225 w 657225"/>
              <a:gd name="connsiteY2" fmla="*/ 0 h 1214228"/>
            </a:gdLst>
            <a:ahLst/>
            <a:cxnLst>
              <a:cxn ang="0">
                <a:pos x="connsiteX0" y="connsiteY0"/>
              </a:cxn>
              <a:cxn ang="0">
                <a:pos x="connsiteX1" y="connsiteY1"/>
              </a:cxn>
              <a:cxn ang="0">
                <a:pos x="connsiteX2" y="connsiteY2"/>
              </a:cxn>
            </a:cxnLst>
            <a:rect l="l" t="t" r="r" b="b"/>
            <a:pathLst>
              <a:path w="657225" h="1214228">
                <a:moveTo>
                  <a:pt x="0" y="1209675"/>
                </a:moveTo>
                <a:cubicBezTo>
                  <a:pt x="192881" y="1219994"/>
                  <a:pt x="385763" y="1230313"/>
                  <a:pt x="495300" y="1028700"/>
                </a:cubicBezTo>
                <a:cubicBezTo>
                  <a:pt x="604838" y="827087"/>
                  <a:pt x="631031" y="413543"/>
                  <a:pt x="657225" y="0"/>
                </a:cubicBezTo>
              </a:path>
            </a:pathLst>
          </a:custGeom>
          <a:ln w="57150" cap="rnd"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185819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F14CE7C-6B63-0718-CA84-59D71A655A1E}"/>
              </a:ext>
            </a:extLst>
          </p:cNvPr>
          <p:cNvSpPr>
            <a:spLocks noGrp="1"/>
          </p:cNvSpPr>
          <p:nvPr>
            <p:ph type="title"/>
          </p:nvPr>
        </p:nvSpPr>
        <p:spPr/>
        <p:txBody>
          <a:bodyPr/>
          <a:lstStyle/>
          <a:p>
            <a:r>
              <a:rPr lang="en-GB" dirty="0"/>
              <a:t>Wait, </a:t>
            </a:r>
            <a:br>
              <a:rPr lang="en-GB" dirty="0"/>
            </a:br>
            <a:r>
              <a:rPr lang="en-GB" dirty="0"/>
              <a:t>my phone …</a:t>
            </a:r>
          </a:p>
        </p:txBody>
      </p:sp>
    </p:spTree>
    <p:extLst>
      <p:ext uri="{BB962C8B-B14F-4D97-AF65-F5344CB8AC3E}">
        <p14:creationId xmlns:p14="http://schemas.microsoft.com/office/powerpoint/2010/main" val="28089803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85909A1-E5F4-853E-0F61-920DF6EC1609}"/>
              </a:ext>
            </a:extLst>
          </p:cNvPr>
          <p:cNvSpPr>
            <a:spLocks noGrp="1"/>
          </p:cNvSpPr>
          <p:nvPr>
            <p:ph type="sldNum" sz="quarter" idx="12"/>
          </p:nvPr>
        </p:nvSpPr>
        <p:spPr/>
        <p:txBody>
          <a:bodyPr/>
          <a:lstStyle/>
          <a:p>
            <a:fld id="{D836C0FE-70CA-4950-82D6-CF602CC2B770}" type="slidenum">
              <a:rPr lang="en-GB" smtClean="0"/>
              <a:t>125</a:t>
            </a:fld>
            <a:endParaRPr lang="en-GB" dirty="0"/>
          </a:p>
        </p:txBody>
      </p:sp>
      <p:sp>
        <p:nvSpPr>
          <p:cNvPr id="3" name="Titel 2">
            <a:extLst>
              <a:ext uri="{FF2B5EF4-FFF2-40B4-BE49-F238E27FC236}">
                <a16:creationId xmlns:a16="http://schemas.microsoft.com/office/drawing/2014/main" id="{C210AE1E-D53F-5BDB-D14D-0A65D27BE7A0}"/>
              </a:ext>
            </a:extLst>
          </p:cNvPr>
          <p:cNvSpPr>
            <a:spLocks noGrp="1"/>
          </p:cNvSpPr>
          <p:nvPr>
            <p:ph type="title"/>
          </p:nvPr>
        </p:nvSpPr>
        <p:spPr/>
        <p:txBody>
          <a:bodyPr/>
          <a:lstStyle/>
          <a:p>
            <a:r>
              <a:rPr lang="en-GB" dirty="0"/>
              <a:t>… &amp; then?</a:t>
            </a:r>
          </a:p>
        </p:txBody>
      </p:sp>
      <p:sp>
        <p:nvSpPr>
          <p:cNvPr id="5" name="Datumsplatzhalter 4">
            <a:extLst>
              <a:ext uri="{FF2B5EF4-FFF2-40B4-BE49-F238E27FC236}">
                <a16:creationId xmlns:a16="http://schemas.microsoft.com/office/drawing/2014/main" id="{C9306151-1F52-F7FE-0A40-B249538F1E4C}"/>
              </a:ext>
            </a:extLst>
          </p:cNvPr>
          <p:cNvSpPr>
            <a:spLocks noGrp="1"/>
          </p:cNvSpPr>
          <p:nvPr>
            <p:ph type="dt" sz="half" idx="10"/>
          </p:nvPr>
        </p:nvSpPr>
        <p:spPr/>
        <p:txBody>
          <a:bodyPr/>
          <a:lstStyle/>
          <a:p>
            <a:r>
              <a:rPr lang="en-GB" dirty="0"/>
              <a:t>(Eduardo RAmos, PD, unsplash)</a:t>
            </a:r>
          </a:p>
        </p:txBody>
      </p:sp>
      <p:sp>
        <p:nvSpPr>
          <p:cNvPr id="6" name="Fußzeilenplatzhalter 5">
            <a:extLst>
              <a:ext uri="{FF2B5EF4-FFF2-40B4-BE49-F238E27FC236}">
                <a16:creationId xmlns:a16="http://schemas.microsoft.com/office/drawing/2014/main" id="{95BBC08E-7F30-F9EC-8580-39FD8E258511}"/>
              </a:ext>
            </a:extLst>
          </p:cNvPr>
          <p:cNvSpPr>
            <a:spLocks noGrp="1"/>
          </p:cNvSpPr>
          <p:nvPr>
            <p:ph type="ftr" sz="quarter" idx="11"/>
          </p:nvPr>
        </p:nvSpPr>
        <p:spPr/>
        <p:txBody>
          <a:bodyPr/>
          <a:lstStyle/>
          <a:p>
            <a:r>
              <a:rPr lang="en-GB" dirty="0"/>
              <a:t>KMH / Intro Circularity</a:t>
            </a:r>
          </a:p>
        </p:txBody>
      </p:sp>
      <p:pic>
        <p:nvPicPr>
          <p:cNvPr id="3074" name="Picture 2" descr="Ein kaputtes Handy liegt auf einem Tisch">
            <a:hlinkClick r:id="rId2"/>
            <a:extLst>
              <a:ext uri="{FF2B5EF4-FFF2-40B4-BE49-F238E27FC236}">
                <a16:creationId xmlns:a16="http://schemas.microsoft.com/office/drawing/2014/main" id="{BB1C45BE-9E03-FF55-0DA9-E4FF4A76E50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70552" y="1197000"/>
            <a:ext cx="7450895" cy="496726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3024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E4E05B5-4D18-C31E-3757-B4EC9A576F7A}"/>
              </a:ext>
            </a:extLst>
          </p:cNvPr>
          <p:cNvSpPr>
            <a:spLocks noGrp="1"/>
          </p:cNvSpPr>
          <p:nvPr>
            <p:ph type="title"/>
          </p:nvPr>
        </p:nvSpPr>
        <p:spPr/>
        <p:txBody>
          <a:bodyPr/>
          <a:lstStyle/>
          <a:p>
            <a:r>
              <a:rPr lang="en-GB" dirty="0"/>
              <a:t>Me &amp; my smartphone …</a:t>
            </a:r>
          </a:p>
        </p:txBody>
      </p:sp>
      <p:pic>
        <p:nvPicPr>
          <p:cNvPr id="2050" name="Picture 6" descr="New iPhone">
            <a:hlinkClick r:id="rId3"/>
            <a:extLst>
              <a:ext uri="{FF2B5EF4-FFF2-40B4-BE49-F238E27FC236}">
                <a16:creationId xmlns:a16="http://schemas.microsoft.com/office/drawing/2014/main" id="{A6435D95-D56D-163A-7177-FED414BEE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400" y="-1345461"/>
            <a:ext cx="7128000" cy="4580922"/>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00D0E3BB-07B0-C686-2326-FB668DAA0458}"/>
              </a:ext>
            </a:extLst>
          </p:cNvPr>
          <p:cNvSpPr>
            <a:spLocks noGrp="1"/>
          </p:cNvSpPr>
          <p:nvPr>
            <p:ph type="dt" sz="half" idx="10"/>
          </p:nvPr>
        </p:nvSpPr>
        <p:spPr/>
        <p:txBody>
          <a:bodyPr/>
          <a:lstStyle/>
          <a:p>
            <a:r>
              <a:rPr lang="en-GB" dirty="0"/>
              <a:t>(Eaters Collective, PD, unsplash)</a:t>
            </a:r>
          </a:p>
        </p:txBody>
      </p:sp>
      <p:sp>
        <p:nvSpPr>
          <p:cNvPr id="6" name="Fußzeilenplatzhalter 5">
            <a:extLst>
              <a:ext uri="{FF2B5EF4-FFF2-40B4-BE49-F238E27FC236}">
                <a16:creationId xmlns:a16="http://schemas.microsoft.com/office/drawing/2014/main" id="{6278C435-99BC-FD8E-92A5-1CC8DE003CF5}"/>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CBE6E4F9-4F2D-C6C4-4C79-608B2D06344F}"/>
              </a:ext>
            </a:extLst>
          </p:cNvPr>
          <p:cNvSpPr>
            <a:spLocks noGrp="1"/>
          </p:cNvSpPr>
          <p:nvPr>
            <p:ph type="sldNum" sz="quarter" idx="12"/>
          </p:nvPr>
        </p:nvSpPr>
        <p:spPr/>
        <p:txBody>
          <a:bodyPr/>
          <a:lstStyle/>
          <a:p>
            <a:fld id="{D836C0FE-70CA-4950-82D6-CF602CC2B770}" type="slidenum">
              <a:rPr lang="en-GB" smtClean="0"/>
              <a:t>126</a:t>
            </a:fld>
            <a:endParaRPr lang="en-GB" dirty="0"/>
          </a:p>
        </p:txBody>
      </p:sp>
      <p:pic>
        <p:nvPicPr>
          <p:cNvPr id="2" name="Inhaltsplatzhalter 1">
            <a:extLst>
              <a:ext uri="{FF2B5EF4-FFF2-40B4-BE49-F238E27FC236}">
                <a16:creationId xmlns:a16="http://schemas.microsoft.com/office/drawing/2014/main" id="{DF03D549-9896-CDFD-2E2D-EB7FB7CF8AB0}"/>
              </a:ext>
            </a:extLst>
          </p:cNvPr>
          <p:cNvPicPr>
            <a:picLocks noGrp="1" noChangeAspect="1"/>
          </p:cNvPicPr>
          <p:nvPr>
            <p:ph idx="1"/>
          </p:nvPr>
        </p:nvPicPr>
        <p:blipFill>
          <a:blip r:embed="rId5"/>
          <a:stretch>
            <a:fillRect/>
          </a:stretch>
        </p:blipFill>
        <p:spPr>
          <a:xfrm>
            <a:off x="2138671" y="1269000"/>
            <a:ext cx="7845329" cy="4823263"/>
          </a:xfrm>
          <a:prstGeom prst="rect">
            <a:avLst/>
          </a:prstGeom>
          <a:ln w="6350">
            <a:solidFill>
              <a:schemeClr val="tx1"/>
            </a:solidFill>
          </a:ln>
          <a:effectLst>
            <a:outerShdw blurRad="254000" dist="107763" dir="2699994" algn="tl">
              <a:prstClr val="black">
                <a:alpha val="40000"/>
              </a:prstClr>
            </a:outerShdw>
          </a:effectLst>
        </p:spPr>
      </p:pic>
      <p:cxnSp>
        <p:nvCxnSpPr>
          <p:cNvPr id="10" name="Gerader Verbinder 9">
            <a:extLst>
              <a:ext uri="{FF2B5EF4-FFF2-40B4-BE49-F238E27FC236}">
                <a16:creationId xmlns:a16="http://schemas.microsoft.com/office/drawing/2014/main" id="{6253F103-B872-E9E3-87A7-D081249474BE}"/>
              </a:ext>
            </a:extLst>
          </p:cNvPr>
          <p:cNvCxnSpPr/>
          <p:nvPr/>
        </p:nvCxnSpPr>
        <p:spPr>
          <a:xfrm flipH="1">
            <a:off x="3177540" y="2133000"/>
            <a:ext cx="614460" cy="185988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 name="Gerader Verbinder 10">
            <a:extLst>
              <a:ext uri="{FF2B5EF4-FFF2-40B4-BE49-F238E27FC236}">
                <a16:creationId xmlns:a16="http://schemas.microsoft.com/office/drawing/2014/main" id="{7D054D28-044C-DE3F-9D9E-EFBAA881FDAB}"/>
              </a:ext>
            </a:extLst>
          </p:cNvPr>
          <p:cNvCxnSpPr>
            <a:cxnSpLocks/>
          </p:cNvCxnSpPr>
          <p:nvPr/>
        </p:nvCxnSpPr>
        <p:spPr>
          <a:xfrm>
            <a:off x="4046460" y="1989000"/>
            <a:ext cx="3337320" cy="96756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3" name="Gerader Verbinder 12">
            <a:extLst>
              <a:ext uri="{FF2B5EF4-FFF2-40B4-BE49-F238E27FC236}">
                <a16:creationId xmlns:a16="http://schemas.microsoft.com/office/drawing/2014/main" id="{0E4219FA-7DFF-154D-09BE-300039A6079A}"/>
              </a:ext>
            </a:extLst>
          </p:cNvPr>
          <p:cNvCxnSpPr>
            <a:cxnSpLocks/>
          </p:cNvCxnSpPr>
          <p:nvPr/>
        </p:nvCxnSpPr>
        <p:spPr>
          <a:xfrm flipV="1">
            <a:off x="4366260" y="3108960"/>
            <a:ext cx="3070860" cy="16002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6" name="Gerader Verbinder 15">
            <a:extLst>
              <a:ext uri="{FF2B5EF4-FFF2-40B4-BE49-F238E27FC236}">
                <a16:creationId xmlns:a16="http://schemas.microsoft.com/office/drawing/2014/main" id="{7E2C4B0E-3C35-1A4A-BB8C-F3DA5B2EC4F3}"/>
              </a:ext>
            </a:extLst>
          </p:cNvPr>
          <p:cNvCxnSpPr>
            <a:cxnSpLocks/>
          </p:cNvCxnSpPr>
          <p:nvPr/>
        </p:nvCxnSpPr>
        <p:spPr>
          <a:xfrm>
            <a:off x="3235325" y="4225925"/>
            <a:ext cx="866775" cy="479425"/>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48336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04B7915-F14C-AE45-E6CD-D865FBC3D341}"/>
              </a:ext>
            </a:extLst>
          </p:cNvPr>
          <p:cNvSpPr>
            <a:spLocks noGrp="1"/>
          </p:cNvSpPr>
          <p:nvPr>
            <p:ph type="sldNum" sz="quarter" idx="12"/>
          </p:nvPr>
        </p:nvSpPr>
        <p:spPr/>
        <p:txBody>
          <a:bodyPr/>
          <a:lstStyle/>
          <a:p>
            <a:fld id="{D836C0FE-70CA-4950-82D6-CF602CC2B770}" type="slidenum">
              <a:rPr lang="de-DE" smtClean="0"/>
              <a:t>127</a:t>
            </a:fld>
            <a:endParaRPr lang="de-DE" dirty="0"/>
          </a:p>
        </p:txBody>
      </p:sp>
      <p:sp>
        <p:nvSpPr>
          <p:cNvPr id="3" name="Titel 2">
            <a:extLst>
              <a:ext uri="{FF2B5EF4-FFF2-40B4-BE49-F238E27FC236}">
                <a16:creationId xmlns:a16="http://schemas.microsoft.com/office/drawing/2014/main" id="{DE81A647-A9C5-1CF9-153A-2433A4840B19}"/>
              </a:ext>
            </a:extLst>
          </p:cNvPr>
          <p:cNvSpPr>
            <a:spLocks noGrp="1"/>
          </p:cNvSpPr>
          <p:nvPr>
            <p:ph type="title"/>
          </p:nvPr>
        </p:nvSpPr>
        <p:spPr/>
        <p:txBody>
          <a:bodyPr/>
          <a:lstStyle/>
          <a:p>
            <a:r>
              <a:rPr lang="en-GB" dirty="0"/>
              <a:t>… &amp; then?</a:t>
            </a:r>
          </a:p>
        </p:txBody>
      </p:sp>
      <p:pic>
        <p:nvPicPr>
          <p:cNvPr id="8" name="Inhaltsplatzhalter 7">
            <a:hlinkClick r:id="rId2"/>
            <a:extLst>
              <a:ext uri="{FF2B5EF4-FFF2-40B4-BE49-F238E27FC236}">
                <a16:creationId xmlns:a16="http://schemas.microsoft.com/office/drawing/2014/main" id="{C9D35B2F-2422-F04E-5577-A7605C49C351}"/>
              </a:ext>
            </a:extLst>
          </p:cNvPr>
          <p:cNvPicPr>
            <a:picLocks noGrp="1" noChangeAspect="1"/>
          </p:cNvPicPr>
          <p:nvPr>
            <p:ph idx="1"/>
          </p:nvPr>
        </p:nvPicPr>
        <p:blipFill>
          <a:blip r:embed="rId3"/>
          <a:stretch>
            <a:fillRect/>
          </a:stretch>
        </p:blipFill>
        <p:spPr>
          <a:xfrm>
            <a:off x="1934587" y="1485000"/>
            <a:ext cx="8049413" cy="4535488"/>
          </a:xfrm>
        </p:spPr>
      </p:pic>
      <p:sp>
        <p:nvSpPr>
          <p:cNvPr id="5" name="Datumsplatzhalter 4">
            <a:extLst>
              <a:ext uri="{FF2B5EF4-FFF2-40B4-BE49-F238E27FC236}">
                <a16:creationId xmlns:a16="http://schemas.microsoft.com/office/drawing/2014/main" id="{5AF7FE48-E92C-0EFE-B4E1-3EAA68256399}"/>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86EF94CB-EE01-F34D-42CF-05301C7585A6}"/>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6446234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128</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From linear to circular strategies:</a:t>
            </a:r>
          </a:p>
        </p:txBody>
      </p:sp>
      <p:sp>
        <p:nvSpPr>
          <p:cNvPr id="4" name="Inhaltsplatzhalter 3">
            <a:extLst>
              <a:ext uri="{FF2B5EF4-FFF2-40B4-BE49-F238E27FC236}">
                <a16:creationId xmlns:a16="http://schemas.microsoft.com/office/drawing/2014/main" id="{5D87C12B-1F16-9068-A848-BB7E7DE164A0}"/>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8" name="Picture 7">
            <a:extLst>
              <a:ext uri="{FF2B5EF4-FFF2-40B4-BE49-F238E27FC236}">
                <a16:creationId xmlns:a16="http://schemas.microsoft.com/office/drawing/2014/main" id="{85E34E0A-D657-C6ED-9199-2B7230CF0D90}"/>
              </a:ext>
            </a:extLst>
          </p:cNvPr>
          <p:cNvPicPr>
            <a:picLocks noChangeAspect="1"/>
          </p:cNvPicPr>
          <p:nvPr/>
        </p:nvPicPr>
        <p:blipFill>
          <a:blip r:embed="rId2"/>
          <a:stretch>
            <a:fillRect/>
          </a:stretch>
        </p:blipFill>
        <p:spPr>
          <a:xfrm>
            <a:off x="429562" y="1862143"/>
            <a:ext cx="11095238" cy="3942857"/>
          </a:xfrm>
          <a:prstGeom prst="rect">
            <a:avLst/>
          </a:prstGeom>
        </p:spPr>
      </p:pic>
    </p:spTree>
    <p:extLst>
      <p:ext uri="{BB962C8B-B14F-4D97-AF65-F5344CB8AC3E}">
        <p14:creationId xmlns:p14="http://schemas.microsoft.com/office/powerpoint/2010/main" val="22934041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Some </a:t>
            </a:r>
            <a:br>
              <a:rPr lang="en-GB" dirty="0"/>
            </a:br>
            <a:r>
              <a:rPr lang="en-GB" dirty="0"/>
              <a:t>reflections</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de-DE" smtClean="0"/>
              <a:t>129</a:t>
            </a:fld>
            <a:endParaRPr lang="de-DE"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de-DE"/>
              <a:t>KMH / Intro Circularity</a:t>
            </a:r>
            <a:endParaRPr lang="de-DE" dirty="0"/>
          </a:p>
        </p:txBody>
      </p:sp>
    </p:spTree>
    <p:extLst>
      <p:ext uri="{BB962C8B-B14F-4D97-AF65-F5344CB8AC3E}">
        <p14:creationId xmlns:p14="http://schemas.microsoft.com/office/powerpoint/2010/main" val="3814235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65555FC-8D7E-94DF-415C-F950383783ED}"/>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02FC7A29-C90B-E931-C491-C98C79A5D03F}"/>
              </a:ext>
            </a:extLst>
          </p:cNvPr>
          <p:cNvSpPr>
            <a:spLocks noGrp="1"/>
          </p:cNvSpPr>
          <p:nvPr>
            <p:ph type="title"/>
          </p:nvPr>
        </p:nvSpPr>
        <p:spPr/>
        <p:txBody>
          <a:bodyPr/>
          <a:lstStyle/>
          <a:p>
            <a:r>
              <a:rPr lang="en-GB" dirty="0"/>
              <a:t>From 1990s on: Global Change is here!</a:t>
            </a:r>
          </a:p>
        </p:txBody>
      </p:sp>
      <p:sp>
        <p:nvSpPr>
          <p:cNvPr id="4" name="Inhaltsplatzhalter 3">
            <a:extLst>
              <a:ext uri="{FF2B5EF4-FFF2-40B4-BE49-F238E27FC236}">
                <a16:creationId xmlns:a16="http://schemas.microsoft.com/office/drawing/2014/main" id="{563153C2-4D57-F59D-19EA-55127C19E03D}"/>
              </a:ext>
            </a:extLst>
          </p:cNvPr>
          <p:cNvSpPr>
            <a:spLocks noGrp="1"/>
          </p:cNvSpPr>
          <p:nvPr>
            <p:ph idx="1"/>
          </p:nvPr>
        </p:nvSpPr>
        <p:spPr/>
        <p:txBody>
          <a:bodyPr>
            <a:normAutofit/>
          </a:bodyPr>
          <a:lstStyle/>
          <a:p>
            <a:pPr marL="363537" lvl="1" indent="0">
              <a:buNone/>
            </a:pPr>
            <a:r>
              <a:rPr lang="en-GB" sz="2800" b="1" i="0" dirty="0">
                <a:solidFill>
                  <a:srgbClr val="202122"/>
                </a:solidFill>
                <a:effectLst/>
              </a:rPr>
              <a:t>Main conclusion from the </a:t>
            </a:r>
            <a:br>
              <a:rPr lang="en-GB" sz="2800" b="1" i="0" dirty="0">
                <a:solidFill>
                  <a:srgbClr val="202122"/>
                </a:solidFill>
                <a:effectLst/>
              </a:rPr>
            </a:br>
            <a:r>
              <a:rPr lang="en-GB" sz="2800" b="1" i="0" dirty="0">
                <a:solidFill>
                  <a:srgbClr val="202122"/>
                </a:solidFill>
                <a:effectLst/>
              </a:rPr>
              <a:t>Amsterdam Declaration on Global Change (2001):</a:t>
            </a:r>
            <a:br>
              <a:rPr lang="en-GB" sz="2800" b="1" i="0" dirty="0">
                <a:solidFill>
                  <a:srgbClr val="202122"/>
                </a:solidFill>
                <a:effectLst/>
              </a:rPr>
            </a:br>
            <a:endParaRPr lang="en-GB" sz="2800" b="1" i="0" dirty="0">
              <a:solidFill>
                <a:srgbClr val="202122"/>
              </a:solidFill>
              <a:effectLst/>
            </a:endParaRPr>
          </a:p>
          <a:p>
            <a:pPr lvl="1"/>
            <a:r>
              <a:rPr lang="en-GB" sz="2800" dirty="0"/>
              <a:t>👉 An ethical framework for global stewardship and strategies for Earth System management are urgently needed.</a:t>
            </a:r>
          </a:p>
        </p:txBody>
      </p:sp>
      <p:sp>
        <p:nvSpPr>
          <p:cNvPr id="5" name="Datumsplatzhalter 4">
            <a:extLst>
              <a:ext uri="{FF2B5EF4-FFF2-40B4-BE49-F238E27FC236}">
                <a16:creationId xmlns:a16="http://schemas.microsoft.com/office/drawing/2014/main" id="{038A390B-388A-89E7-04E3-D50631A46E9F}"/>
              </a:ext>
            </a:extLst>
          </p:cNvPr>
          <p:cNvSpPr>
            <a:spLocks noGrp="1"/>
          </p:cNvSpPr>
          <p:nvPr>
            <p:ph type="dt" sz="half" idx="10"/>
          </p:nvPr>
        </p:nvSpPr>
        <p:spPr/>
        <p:txBody>
          <a:bodyPr/>
          <a:lstStyle/>
          <a:p>
            <a:r>
              <a:rPr lang="en-GB" dirty="0"/>
              <a:t>(Steffen et al., 2002:207)</a:t>
            </a:r>
          </a:p>
        </p:txBody>
      </p:sp>
      <p:sp>
        <p:nvSpPr>
          <p:cNvPr id="6" name="Fußzeilenplatzhalter 5">
            <a:extLst>
              <a:ext uri="{FF2B5EF4-FFF2-40B4-BE49-F238E27FC236}">
                <a16:creationId xmlns:a16="http://schemas.microsoft.com/office/drawing/2014/main" id="{AF5B6DC7-16BF-27D1-FB4E-65D7D4061B93}"/>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733459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49B8A56-6403-4376-A862-2F9F3BD5F348}"/>
              </a:ext>
            </a:extLst>
          </p:cNvPr>
          <p:cNvSpPr>
            <a:spLocks noGrp="1"/>
          </p:cNvSpPr>
          <p:nvPr>
            <p:ph type="sldNum" sz="quarter" idx="12"/>
          </p:nvPr>
        </p:nvSpPr>
        <p:spPr/>
        <p:txBody>
          <a:bodyPr/>
          <a:lstStyle/>
          <a:p>
            <a:fld id="{D836C0FE-70CA-4950-82D6-CF602CC2B770}" type="slidenum">
              <a:rPr lang="de-DE" smtClean="0"/>
              <a:t>130</a:t>
            </a:fld>
            <a:endParaRPr lang="de-DE" dirty="0"/>
          </a:p>
        </p:txBody>
      </p:sp>
      <p:sp>
        <p:nvSpPr>
          <p:cNvPr id="3" name="Titel 2">
            <a:extLst>
              <a:ext uri="{FF2B5EF4-FFF2-40B4-BE49-F238E27FC236}">
                <a16:creationId xmlns:a16="http://schemas.microsoft.com/office/drawing/2014/main" id="{F754DE52-C814-5C11-801D-D36AF8A3F6F1}"/>
              </a:ext>
            </a:extLst>
          </p:cNvPr>
          <p:cNvSpPr>
            <a:spLocks noGrp="1"/>
          </p:cNvSpPr>
          <p:nvPr>
            <p:ph type="title"/>
          </p:nvPr>
        </p:nvSpPr>
        <p:spPr>
          <a:xfrm>
            <a:off x="695326" y="549000"/>
            <a:ext cx="3096674" cy="792000"/>
          </a:xfrm>
        </p:spPr>
        <p:txBody>
          <a:bodyPr/>
          <a:lstStyle/>
          <a:p>
            <a:pPr>
              <a:lnSpc>
                <a:spcPct val="150000"/>
              </a:lnSpc>
            </a:pPr>
            <a:r>
              <a:rPr lang="en-GB" dirty="0"/>
              <a:t>Which R is most important?</a:t>
            </a:r>
          </a:p>
        </p:txBody>
      </p:sp>
      <p:sp>
        <p:nvSpPr>
          <p:cNvPr id="5" name="Datumsplatzhalter 4">
            <a:extLst>
              <a:ext uri="{FF2B5EF4-FFF2-40B4-BE49-F238E27FC236}">
                <a16:creationId xmlns:a16="http://schemas.microsoft.com/office/drawing/2014/main" id="{CFF9E1D2-7769-A222-60E4-A5C216114032}"/>
              </a:ext>
            </a:extLst>
          </p:cNvPr>
          <p:cNvSpPr>
            <a:spLocks noGrp="1"/>
          </p:cNvSpPr>
          <p:nvPr>
            <p:ph type="dt" sz="half" idx="10"/>
          </p:nvPr>
        </p:nvSpPr>
        <p:spPr/>
        <p:txBody>
          <a:bodyPr/>
          <a:lstStyle/>
          <a:p>
            <a:r>
              <a:rPr lang="de-DE" dirty="0"/>
              <a:t>(BMK, 2021:5)</a:t>
            </a:r>
          </a:p>
        </p:txBody>
      </p:sp>
      <p:sp>
        <p:nvSpPr>
          <p:cNvPr id="6" name="Fußzeilenplatzhalter 5">
            <a:extLst>
              <a:ext uri="{FF2B5EF4-FFF2-40B4-BE49-F238E27FC236}">
                <a16:creationId xmlns:a16="http://schemas.microsoft.com/office/drawing/2014/main" id="{F3800E9A-9612-FDF8-5AE4-4D3043F8B73D}"/>
              </a:ext>
            </a:extLst>
          </p:cNvPr>
          <p:cNvSpPr>
            <a:spLocks noGrp="1"/>
          </p:cNvSpPr>
          <p:nvPr>
            <p:ph type="ftr" sz="quarter" idx="11"/>
          </p:nvPr>
        </p:nvSpPr>
        <p:spPr/>
        <p:txBody>
          <a:bodyPr/>
          <a:lstStyle/>
          <a:p>
            <a:r>
              <a:rPr lang="de-DE" dirty="0"/>
              <a:t>KMH / Intro Circularity</a:t>
            </a:r>
          </a:p>
        </p:txBody>
      </p:sp>
      <p:pic>
        <p:nvPicPr>
          <p:cNvPr id="13" name="Inhaltsplatzhalter 12">
            <a:extLst>
              <a:ext uri="{FF2B5EF4-FFF2-40B4-BE49-F238E27FC236}">
                <a16:creationId xmlns:a16="http://schemas.microsoft.com/office/drawing/2014/main" id="{3E7698CB-2BA2-C6DD-DDFB-F1A0B2EDCE4E}"/>
              </a:ext>
            </a:extLst>
          </p:cNvPr>
          <p:cNvPicPr>
            <a:picLocks noGrp="1" noChangeAspect="1"/>
          </p:cNvPicPr>
          <p:nvPr>
            <p:ph idx="1"/>
          </p:nvPr>
        </p:nvPicPr>
        <p:blipFill>
          <a:blip r:embed="rId2"/>
          <a:stretch>
            <a:fillRect/>
          </a:stretch>
        </p:blipFill>
        <p:spPr>
          <a:xfrm>
            <a:off x="4224000" y="291300"/>
            <a:ext cx="7345837" cy="6100178"/>
          </a:xfrm>
          <a:prstGeom prst="rect">
            <a:avLst/>
          </a:prstGeom>
        </p:spPr>
      </p:pic>
      <p:pic>
        <p:nvPicPr>
          <p:cNvPr id="16" name="Grafik 15" descr="Nach rechts zeigender Finger, Handrücken Silhouette">
            <a:extLst>
              <a:ext uri="{FF2B5EF4-FFF2-40B4-BE49-F238E27FC236}">
                <a16:creationId xmlns:a16="http://schemas.microsoft.com/office/drawing/2014/main" id="{45A3BA05-348C-A08E-8F83-1289DF31F2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923104">
            <a:off x="10452913" y="629971"/>
            <a:ext cx="914400" cy="914400"/>
          </a:xfrm>
          <a:prstGeom prst="rect">
            <a:avLst/>
          </a:prstGeom>
        </p:spPr>
      </p:pic>
    </p:spTree>
    <p:extLst>
      <p:ext uri="{BB962C8B-B14F-4D97-AF65-F5344CB8AC3E}">
        <p14:creationId xmlns:p14="http://schemas.microsoft.com/office/powerpoint/2010/main" val="26023494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8A51D007-90E7-0CC6-4569-0A3DEE025210}"/>
              </a:ext>
            </a:extLst>
          </p:cNvPr>
          <p:cNvSpPr>
            <a:spLocks noGrp="1"/>
          </p:cNvSpPr>
          <p:nvPr>
            <p:ph type="sldNum" sz="quarter" idx="12"/>
          </p:nvPr>
        </p:nvSpPr>
        <p:spPr/>
        <p:txBody>
          <a:bodyPr/>
          <a:lstStyle/>
          <a:p>
            <a:fld id="{9C057DB4-583E-41A7-BD94-987342018C17}" type="slidenum">
              <a:rPr lang="en-GB" noProof="0" smtClean="0"/>
              <a:pPr/>
              <a:t>131</a:t>
            </a:fld>
            <a:endParaRPr lang="en-GB" noProof="0" dirty="0"/>
          </a:p>
        </p:txBody>
      </p:sp>
      <p:sp>
        <p:nvSpPr>
          <p:cNvPr id="2" name="Titel 1">
            <a:extLst>
              <a:ext uri="{FF2B5EF4-FFF2-40B4-BE49-F238E27FC236}">
                <a16:creationId xmlns:a16="http://schemas.microsoft.com/office/drawing/2014/main" id="{93F53F5D-9084-7BEA-8B2A-FE1BF2F31938}"/>
              </a:ext>
            </a:extLst>
          </p:cNvPr>
          <p:cNvSpPr>
            <a:spLocks noGrp="1"/>
          </p:cNvSpPr>
          <p:nvPr>
            <p:ph type="title"/>
          </p:nvPr>
        </p:nvSpPr>
        <p:spPr/>
        <p:txBody>
          <a:bodyPr/>
          <a:lstStyle/>
          <a:p>
            <a:r>
              <a:rPr lang="en-GB" dirty="0"/>
              <a:t>A critical outlook: Does or will it work?</a:t>
            </a:r>
          </a:p>
        </p:txBody>
      </p:sp>
      <p:sp>
        <p:nvSpPr>
          <p:cNvPr id="5" name="Textplatzhalter 4">
            <a:extLst>
              <a:ext uri="{FF2B5EF4-FFF2-40B4-BE49-F238E27FC236}">
                <a16:creationId xmlns:a16="http://schemas.microsoft.com/office/drawing/2014/main" id="{E4EF8E29-8496-C936-F9A8-7E2C97745A2A}"/>
              </a:ext>
            </a:extLst>
          </p:cNvPr>
          <p:cNvSpPr>
            <a:spLocks noGrp="1"/>
          </p:cNvSpPr>
          <p:nvPr>
            <p:ph idx="1"/>
          </p:nvPr>
        </p:nvSpPr>
        <p:spPr>
          <a:xfrm>
            <a:off x="695324" y="1485000"/>
            <a:ext cx="9720675" cy="4535265"/>
          </a:xfrm>
        </p:spPr>
        <p:txBody>
          <a:bodyPr>
            <a:normAutofit lnSpcReduction="10000"/>
          </a:bodyPr>
          <a:lstStyle/>
          <a:p>
            <a:r>
              <a:rPr lang="en-GB" b="1" dirty="0"/>
              <a:t>No: </a:t>
            </a:r>
            <a:r>
              <a:rPr lang="en-GB" dirty="0"/>
              <a:t>from a thermodynamic perspective</a:t>
            </a:r>
          </a:p>
          <a:p>
            <a:r>
              <a:rPr lang="en-GB" b="1" dirty="0"/>
              <a:t>Yes:</a:t>
            </a:r>
            <a:r>
              <a:rPr lang="en-GB" dirty="0"/>
              <a:t> Sector specific activity levels</a:t>
            </a:r>
          </a:p>
          <a:p>
            <a:pPr lvl="1"/>
            <a:r>
              <a:rPr lang="en-GB" dirty="0"/>
              <a:t>🔎 Consumer goods</a:t>
            </a:r>
          </a:p>
          <a:p>
            <a:pPr lvl="1"/>
            <a:endParaRPr lang="en-GB" dirty="0"/>
          </a:p>
          <a:p>
            <a:r>
              <a:rPr lang="en-GB" b="1" dirty="0"/>
              <a:t>Challenges:</a:t>
            </a:r>
          </a:p>
          <a:p>
            <a:pPr lvl="1"/>
            <a:r>
              <a:rPr lang="en-GB" dirty="0"/>
              <a:t>Definitional quagmire</a:t>
            </a:r>
          </a:p>
          <a:p>
            <a:pPr lvl="1"/>
            <a:r>
              <a:rPr lang="en-GB" dirty="0"/>
              <a:t>Business as usual</a:t>
            </a:r>
          </a:p>
          <a:p>
            <a:pPr lvl="1"/>
            <a:r>
              <a:rPr lang="en-GB" dirty="0"/>
              <a:t>Rebound effects</a:t>
            </a:r>
          </a:p>
          <a:p>
            <a:pPr lvl="1"/>
            <a:r>
              <a:rPr lang="en-GB" dirty="0"/>
              <a:t>Apolitical nature</a:t>
            </a:r>
          </a:p>
        </p:txBody>
      </p:sp>
      <p:sp>
        <p:nvSpPr>
          <p:cNvPr id="3" name="Fußzeilenplatzhalter 2">
            <a:extLst>
              <a:ext uri="{FF2B5EF4-FFF2-40B4-BE49-F238E27FC236}">
                <a16:creationId xmlns:a16="http://schemas.microsoft.com/office/drawing/2014/main" id="{D04117BF-1712-25E8-FB17-4F842640497A}"/>
              </a:ext>
            </a:extLst>
          </p:cNvPr>
          <p:cNvSpPr>
            <a:spLocks noGrp="1"/>
          </p:cNvSpPr>
          <p:nvPr>
            <p:ph type="ftr" sz="quarter" idx="11"/>
          </p:nvPr>
        </p:nvSpPr>
        <p:spPr/>
        <p:txBody>
          <a:bodyPr/>
          <a:lstStyle/>
          <a:p>
            <a:r>
              <a:rPr lang="en-GB" noProof="0" dirty="0"/>
              <a:t>KMH | IMC 16.04.24</a:t>
            </a:r>
          </a:p>
        </p:txBody>
      </p:sp>
      <p:grpSp>
        <p:nvGrpSpPr>
          <p:cNvPr id="24" name="Gruppieren 23">
            <a:extLst>
              <a:ext uri="{FF2B5EF4-FFF2-40B4-BE49-F238E27FC236}">
                <a16:creationId xmlns:a16="http://schemas.microsoft.com/office/drawing/2014/main" id="{6B5D1631-C5E2-FFCC-4D57-96AEEB136DD7}"/>
              </a:ext>
            </a:extLst>
          </p:cNvPr>
          <p:cNvGrpSpPr/>
          <p:nvPr/>
        </p:nvGrpSpPr>
        <p:grpSpPr>
          <a:xfrm>
            <a:off x="14493519" y="833193"/>
            <a:ext cx="4667684" cy="3707451"/>
            <a:chOff x="10870139" y="624895"/>
            <a:chExt cx="3500763" cy="2780588"/>
          </a:xfrm>
        </p:grpSpPr>
        <p:pic>
          <p:nvPicPr>
            <p:cNvPr id="8" name="Grafik 7">
              <a:extLst>
                <a:ext uri="{FF2B5EF4-FFF2-40B4-BE49-F238E27FC236}">
                  <a16:creationId xmlns:a16="http://schemas.microsoft.com/office/drawing/2014/main" id="{4D4B8846-FAB4-C1EA-8FFE-829C8C366675}"/>
                </a:ext>
              </a:extLst>
            </p:cNvPr>
            <p:cNvPicPr>
              <a:picLocks noChangeAspect="1"/>
            </p:cNvPicPr>
            <p:nvPr/>
          </p:nvPicPr>
          <p:blipFill rotWithShape="1">
            <a:blip r:embed="rId3"/>
            <a:srcRect r="26956"/>
            <a:stretch/>
          </p:blipFill>
          <p:spPr>
            <a:xfrm>
              <a:off x="10870139" y="624895"/>
              <a:ext cx="2852666" cy="2668748"/>
            </a:xfrm>
            <a:prstGeom prst="rect">
              <a:avLst/>
            </a:prstGeom>
          </p:spPr>
        </p:pic>
        <p:pic>
          <p:nvPicPr>
            <p:cNvPr id="9" name="Grafik 8">
              <a:extLst>
                <a:ext uri="{FF2B5EF4-FFF2-40B4-BE49-F238E27FC236}">
                  <a16:creationId xmlns:a16="http://schemas.microsoft.com/office/drawing/2014/main" id="{385CD58E-5CAF-A065-5C1D-AF7506C1A4EA}"/>
                </a:ext>
              </a:extLst>
            </p:cNvPr>
            <p:cNvPicPr>
              <a:picLocks noChangeAspect="1"/>
            </p:cNvPicPr>
            <p:nvPr/>
          </p:nvPicPr>
          <p:blipFill rotWithShape="1">
            <a:blip r:embed="rId3">
              <a:clrChange>
                <a:clrFrom>
                  <a:srgbClr val="FFFFFF"/>
                </a:clrFrom>
                <a:clrTo>
                  <a:srgbClr val="FFFFFF">
                    <a:alpha val="0"/>
                  </a:srgbClr>
                </a:clrTo>
              </a:clrChange>
            </a:blip>
            <a:srcRect l="74347"/>
            <a:stretch/>
          </p:blipFill>
          <p:spPr>
            <a:xfrm>
              <a:off x="13369037" y="624895"/>
              <a:ext cx="1001865" cy="2668748"/>
            </a:xfrm>
            <a:prstGeom prst="rect">
              <a:avLst/>
            </a:prstGeom>
          </p:spPr>
        </p:pic>
        <p:pic>
          <p:nvPicPr>
            <p:cNvPr id="11" name="Grafik 10">
              <a:extLst>
                <a:ext uri="{FF2B5EF4-FFF2-40B4-BE49-F238E27FC236}">
                  <a16:creationId xmlns:a16="http://schemas.microsoft.com/office/drawing/2014/main" id="{04C5793A-D5C1-CBFB-57F5-AF21B87E9981}"/>
                </a:ext>
              </a:extLst>
            </p:cNvPr>
            <p:cNvPicPr>
              <a:picLocks noChangeAspect="1"/>
            </p:cNvPicPr>
            <p:nvPr/>
          </p:nvPicPr>
          <p:blipFill>
            <a:blip r:embed="rId4"/>
            <a:stretch>
              <a:fillRect/>
            </a:stretch>
          </p:blipFill>
          <p:spPr>
            <a:xfrm rot="18987625">
              <a:off x="13412930" y="3058494"/>
              <a:ext cx="388491" cy="346989"/>
            </a:xfrm>
            <a:prstGeom prst="rect">
              <a:avLst/>
            </a:prstGeom>
          </p:spPr>
        </p:pic>
        <p:pic>
          <p:nvPicPr>
            <p:cNvPr id="12" name="Grafik 11">
              <a:extLst>
                <a:ext uri="{FF2B5EF4-FFF2-40B4-BE49-F238E27FC236}">
                  <a16:creationId xmlns:a16="http://schemas.microsoft.com/office/drawing/2014/main" id="{1AA58F4D-DEA1-5767-76EB-7C6F46E65B36}"/>
                </a:ext>
              </a:extLst>
            </p:cNvPr>
            <p:cNvPicPr>
              <a:picLocks noChangeAspect="1"/>
            </p:cNvPicPr>
            <p:nvPr/>
          </p:nvPicPr>
          <p:blipFill>
            <a:blip r:embed="rId4"/>
            <a:stretch>
              <a:fillRect/>
            </a:stretch>
          </p:blipFill>
          <p:spPr>
            <a:xfrm>
              <a:off x="13217423" y="2972415"/>
              <a:ext cx="388491" cy="106201"/>
            </a:xfrm>
            <a:prstGeom prst="rect">
              <a:avLst/>
            </a:prstGeom>
          </p:spPr>
        </p:pic>
        <p:sp>
          <p:nvSpPr>
            <p:cNvPr id="15" name="Rechteck 14">
              <a:extLst>
                <a:ext uri="{FF2B5EF4-FFF2-40B4-BE49-F238E27FC236}">
                  <a16:creationId xmlns:a16="http://schemas.microsoft.com/office/drawing/2014/main" id="{23A0AA5B-C647-9F24-D21E-EF2E131E8BE3}"/>
                </a:ext>
              </a:extLst>
            </p:cNvPr>
            <p:cNvSpPr/>
            <p:nvPr/>
          </p:nvSpPr>
          <p:spPr>
            <a:xfrm>
              <a:off x="13364275" y="2311608"/>
              <a:ext cx="202161" cy="57489"/>
            </a:xfrm>
            <a:prstGeom prst="rect">
              <a:avLst/>
            </a:prstGeom>
            <a:solidFill>
              <a:srgbClr val="FDF100"/>
            </a:solidFill>
            <a:ln>
              <a:noFill/>
              <a:headEnd type="none" w="med" len="med"/>
              <a:tailEnd type="arrow"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sz="2400" dirty="0"/>
            </a:p>
          </p:txBody>
        </p:sp>
      </p:grpSp>
      <p:sp>
        <p:nvSpPr>
          <p:cNvPr id="7" name="Datumsplatzhalter 6">
            <a:extLst>
              <a:ext uri="{FF2B5EF4-FFF2-40B4-BE49-F238E27FC236}">
                <a16:creationId xmlns:a16="http://schemas.microsoft.com/office/drawing/2014/main" id="{B6D4CB19-6958-357A-7C70-B90C6268924C}"/>
              </a:ext>
            </a:extLst>
          </p:cNvPr>
          <p:cNvSpPr>
            <a:spLocks noGrp="1"/>
          </p:cNvSpPr>
          <p:nvPr>
            <p:ph type="dt" sz="half" idx="10"/>
          </p:nvPr>
        </p:nvSpPr>
        <p:spPr/>
        <p:txBody>
          <a:bodyPr/>
          <a:lstStyle/>
          <a:p>
            <a:r>
              <a:rPr lang="en-GB" dirty="0"/>
              <a:t>(EPSU, 2023:7)</a:t>
            </a:r>
          </a:p>
        </p:txBody>
      </p:sp>
      <p:pic>
        <p:nvPicPr>
          <p:cNvPr id="10" name="Grafik 9">
            <a:hlinkClick r:id="rId5"/>
            <a:extLst>
              <a:ext uri="{FF2B5EF4-FFF2-40B4-BE49-F238E27FC236}">
                <a16:creationId xmlns:a16="http://schemas.microsoft.com/office/drawing/2014/main" id="{463EB4E6-B9FA-061B-4A84-70CB882514A3}"/>
              </a:ext>
            </a:extLst>
          </p:cNvPr>
          <p:cNvPicPr>
            <a:picLocks noChangeAspect="1"/>
          </p:cNvPicPr>
          <p:nvPr/>
        </p:nvPicPr>
        <p:blipFill>
          <a:blip r:embed="rId6"/>
          <a:stretch>
            <a:fillRect/>
          </a:stretch>
        </p:blipFill>
        <p:spPr>
          <a:xfrm rot="318374">
            <a:off x="6009278" y="1541117"/>
            <a:ext cx="5210083"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4620214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CBF39C-1D55-0307-02D5-B75A6ED457A0}"/>
              </a:ext>
            </a:extLst>
          </p:cNvPr>
          <p:cNvSpPr>
            <a:spLocks noGrp="1"/>
          </p:cNvSpPr>
          <p:nvPr>
            <p:ph type="sldNum" sz="quarter" idx="12"/>
          </p:nvPr>
        </p:nvSpPr>
        <p:spPr/>
        <p:txBody>
          <a:bodyPr/>
          <a:lstStyle/>
          <a:p>
            <a:fld id="{D836C0FE-70CA-4950-82D6-CF602CC2B770}" type="slidenum">
              <a:rPr lang="de-DE" smtClean="0"/>
              <a:t>132</a:t>
            </a:fld>
            <a:endParaRPr lang="de-DE" dirty="0"/>
          </a:p>
        </p:txBody>
      </p:sp>
      <p:sp>
        <p:nvSpPr>
          <p:cNvPr id="3" name="Titel 2">
            <a:extLst>
              <a:ext uri="{FF2B5EF4-FFF2-40B4-BE49-F238E27FC236}">
                <a16:creationId xmlns:a16="http://schemas.microsoft.com/office/drawing/2014/main" id="{A1ABA8DC-FD4A-DFD4-FB58-595C6C2E92C8}"/>
              </a:ext>
            </a:extLst>
          </p:cNvPr>
          <p:cNvSpPr>
            <a:spLocks noGrp="1"/>
          </p:cNvSpPr>
          <p:nvPr>
            <p:ph type="title"/>
          </p:nvPr>
        </p:nvSpPr>
        <p:spPr/>
        <p:txBody>
          <a:bodyPr/>
          <a:lstStyle/>
          <a:p>
            <a:r>
              <a:rPr lang="en-GB" dirty="0"/>
              <a:t>Why not? Strands of critique 1/2</a:t>
            </a:r>
          </a:p>
        </p:txBody>
      </p:sp>
      <p:sp>
        <p:nvSpPr>
          <p:cNvPr id="4" name="Inhaltsplatzhalter 3">
            <a:extLst>
              <a:ext uri="{FF2B5EF4-FFF2-40B4-BE49-F238E27FC236}">
                <a16:creationId xmlns:a16="http://schemas.microsoft.com/office/drawing/2014/main" id="{22DB6634-08CD-E73D-E3A9-C8D3F33F9BA1}"/>
              </a:ext>
            </a:extLst>
          </p:cNvPr>
          <p:cNvSpPr>
            <a:spLocks noGrp="1"/>
          </p:cNvSpPr>
          <p:nvPr>
            <p:ph idx="1"/>
          </p:nvPr>
        </p:nvSpPr>
        <p:spPr/>
        <p:txBody>
          <a:bodyPr/>
          <a:lstStyle/>
          <a:p>
            <a:r>
              <a:rPr lang="en-GB" b="1" dirty="0"/>
              <a:t>Theoretical Critiques:</a:t>
            </a:r>
          </a:p>
          <a:p>
            <a:pPr lvl="1"/>
            <a:r>
              <a:rPr lang="en-GB" dirty="0"/>
              <a:t>Lack of clear definition 👉  conceptual fragmentation</a:t>
            </a:r>
          </a:p>
          <a:p>
            <a:pPr lvl="1"/>
            <a:r>
              <a:rPr lang="en-GB" dirty="0"/>
              <a:t>Neglect of thermodynamic limits</a:t>
            </a:r>
          </a:p>
          <a:p>
            <a:pPr lvl="1"/>
            <a:endParaRPr lang="en-GB" dirty="0"/>
          </a:p>
          <a:p>
            <a:r>
              <a:rPr lang="en-GB" b="1" dirty="0"/>
              <a:t>Practical Critiques:</a:t>
            </a:r>
          </a:p>
          <a:p>
            <a:pPr lvl="1"/>
            <a:r>
              <a:rPr lang="en-US" dirty="0"/>
              <a:t>technical, economic, and regulatory barriers 👉 limited implementation</a:t>
            </a:r>
            <a:endParaRPr lang="en-GB" dirty="0"/>
          </a:p>
          <a:p>
            <a:pPr lvl="1"/>
            <a:r>
              <a:rPr lang="en-GB" dirty="0"/>
              <a:t>Over-reliance on technology</a:t>
            </a:r>
          </a:p>
        </p:txBody>
      </p:sp>
      <p:sp>
        <p:nvSpPr>
          <p:cNvPr id="5" name="Datumsplatzhalter 4">
            <a:extLst>
              <a:ext uri="{FF2B5EF4-FFF2-40B4-BE49-F238E27FC236}">
                <a16:creationId xmlns:a16="http://schemas.microsoft.com/office/drawing/2014/main" id="{CE59E273-9C57-FC47-3D59-EC1E40E8C917}"/>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8B2D6275-05E1-604A-E194-DFA53C87E841}"/>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3375254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6DDFB3-69CD-55F2-F178-87E8CB55961E}"/>
              </a:ext>
            </a:extLst>
          </p:cNvPr>
          <p:cNvSpPr>
            <a:spLocks noGrp="1"/>
          </p:cNvSpPr>
          <p:nvPr>
            <p:ph type="sldNum" sz="quarter" idx="12"/>
          </p:nvPr>
        </p:nvSpPr>
        <p:spPr/>
        <p:txBody>
          <a:bodyPr/>
          <a:lstStyle/>
          <a:p>
            <a:fld id="{D836C0FE-70CA-4950-82D6-CF602CC2B770}" type="slidenum">
              <a:rPr lang="de-DE" smtClean="0"/>
              <a:t>133</a:t>
            </a:fld>
            <a:endParaRPr lang="de-DE" dirty="0"/>
          </a:p>
        </p:txBody>
      </p:sp>
      <p:sp>
        <p:nvSpPr>
          <p:cNvPr id="3" name="Titel 2">
            <a:extLst>
              <a:ext uri="{FF2B5EF4-FFF2-40B4-BE49-F238E27FC236}">
                <a16:creationId xmlns:a16="http://schemas.microsoft.com/office/drawing/2014/main" id="{A8876C7B-736B-3498-8ECA-8A5600B5073E}"/>
              </a:ext>
            </a:extLst>
          </p:cNvPr>
          <p:cNvSpPr>
            <a:spLocks noGrp="1"/>
          </p:cNvSpPr>
          <p:nvPr>
            <p:ph type="title"/>
          </p:nvPr>
        </p:nvSpPr>
        <p:spPr/>
        <p:txBody>
          <a:bodyPr/>
          <a:lstStyle/>
          <a:p>
            <a:r>
              <a:rPr lang="en-GB" dirty="0"/>
              <a:t>Why not? Some theoretical critiques</a:t>
            </a:r>
          </a:p>
        </p:txBody>
      </p:sp>
      <p:sp>
        <p:nvSpPr>
          <p:cNvPr id="4" name="Inhaltsplatzhalter 3">
            <a:extLst>
              <a:ext uri="{FF2B5EF4-FFF2-40B4-BE49-F238E27FC236}">
                <a16:creationId xmlns:a16="http://schemas.microsoft.com/office/drawing/2014/main" id="{4A7BAF23-5BFE-9A55-43E0-1487124AD559}"/>
              </a:ext>
            </a:extLst>
          </p:cNvPr>
          <p:cNvSpPr>
            <a:spLocks noGrp="1"/>
          </p:cNvSpPr>
          <p:nvPr>
            <p:ph idx="1"/>
          </p:nvPr>
        </p:nvSpPr>
        <p:spPr>
          <a:xfrm>
            <a:off x="695325" y="1341001"/>
            <a:ext cx="8928100" cy="4823264"/>
          </a:xfrm>
        </p:spPr>
        <p:txBody>
          <a:bodyPr>
            <a:normAutofit/>
          </a:bodyPr>
          <a:lstStyle/>
          <a:p>
            <a:r>
              <a:rPr lang="en-GB" b="1" dirty="0"/>
              <a:t>Definitional Ambiguity: </a:t>
            </a:r>
          </a:p>
          <a:p>
            <a:pPr lvl="1"/>
            <a:r>
              <a:rPr lang="en-GB" dirty="0"/>
              <a:t>Lacks a universally accepted definition👉 conceptual fragmentation</a:t>
            </a:r>
          </a:p>
          <a:p>
            <a:r>
              <a:rPr lang="en-GB" b="1" dirty="0"/>
              <a:t>Repackaged Ideas: </a:t>
            </a:r>
          </a:p>
          <a:p>
            <a:pPr lvl="1"/>
            <a:r>
              <a:rPr lang="en-GB" dirty="0"/>
              <a:t>Reuses older concepts without significant innovation</a:t>
            </a:r>
          </a:p>
          <a:p>
            <a:r>
              <a:rPr lang="en-GB" b="1" dirty="0">
                <a:solidFill>
                  <a:schemeClr val="tx2"/>
                </a:solidFill>
              </a:rPr>
              <a:t>Neglect of Biophysical Limits:</a:t>
            </a:r>
          </a:p>
          <a:p>
            <a:pPr lvl="1"/>
            <a:r>
              <a:rPr lang="en-GB" dirty="0"/>
              <a:t> Ignores thermodynamic realities 👉 perfect circularity = unattainable</a:t>
            </a:r>
          </a:p>
          <a:p>
            <a:pPr lvl="2"/>
            <a:r>
              <a:rPr lang="en-GB" dirty="0"/>
              <a:t>Entropy &amp; material dissipation</a:t>
            </a:r>
          </a:p>
          <a:p>
            <a:r>
              <a:rPr lang="en-GB" b="1" dirty="0"/>
              <a:t>Simplistic Assumptions: </a:t>
            </a:r>
          </a:p>
          <a:p>
            <a:pPr lvl="1"/>
            <a:r>
              <a:rPr lang="en-GB" dirty="0"/>
              <a:t>failing to address hazardous waste, contamination &amp; resource limitations</a:t>
            </a:r>
          </a:p>
        </p:txBody>
      </p:sp>
      <p:sp>
        <p:nvSpPr>
          <p:cNvPr id="5" name="Datumsplatzhalter 4">
            <a:extLst>
              <a:ext uri="{FF2B5EF4-FFF2-40B4-BE49-F238E27FC236}">
                <a16:creationId xmlns:a16="http://schemas.microsoft.com/office/drawing/2014/main" id="{E481E298-1A21-773D-C324-C1842B2DD027}"/>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15648D4-620F-968B-BB47-6DF61EF911BD}"/>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22987196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6DDFB3-69CD-55F2-F178-87E8CB55961E}"/>
              </a:ext>
            </a:extLst>
          </p:cNvPr>
          <p:cNvSpPr>
            <a:spLocks noGrp="1"/>
          </p:cNvSpPr>
          <p:nvPr>
            <p:ph type="sldNum" sz="quarter" idx="12"/>
          </p:nvPr>
        </p:nvSpPr>
        <p:spPr/>
        <p:txBody>
          <a:bodyPr/>
          <a:lstStyle/>
          <a:p>
            <a:fld id="{D836C0FE-70CA-4950-82D6-CF602CC2B770}" type="slidenum">
              <a:rPr lang="de-DE" smtClean="0"/>
              <a:t>134</a:t>
            </a:fld>
            <a:endParaRPr lang="de-DE" dirty="0"/>
          </a:p>
        </p:txBody>
      </p:sp>
      <p:sp>
        <p:nvSpPr>
          <p:cNvPr id="3" name="Titel 2">
            <a:extLst>
              <a:ext uri="{FF2B5EF4-FFF2-40B4-BE49-F238E27FC236}">
                <a16:creationId xmlns:a16="http://schemas.microsoft.com/office/drawing/2014/main" id="{A8876C7B-736B-3498-8ECA-8A5600B5073E}"/>
              </a:ext>
            </a:extLst>
          </p:cNvPr>
          <p:cNvSpPr>
            <a:spLocks noGrp="1"/>
          </p:cNvSpPr>
          <p:nvPr>
            <p:ph type="title"/>
          </p:nvPr>
        </p:nvSpPr>
        <p:spPr/>
        <p:txBody>
          <a:bodyPr/>
          <a:lstStyle/>
          <a:p>
            <a:r>
              <a:rPr lang="en-GB" dirty="0"/>
              <a:t>Digression: Thermodynamics?</a:t>
            </a:r>
          </a:p>
        </p:txBody>
      </p:sp>
      <p:sp>
        <p:nvSpPr>
          <p:cNvPr id="4" name="Inhaltsplatzhalter 3">
            <a:extLst>
              <a:ext uri="{FF2B5EF4-FFF2-40B4-BE49-F238E27FC236}">
                <a16:creationId xmlns:a16="http://schemas.microsoft.com/office/drawing/2014/main" id="{4A7BAF23-5BFE-9A55-43E0-1487124AD559}"/>
              </a:ext>
            </a:extLst>
          </p:cNvPr>
          <p:cNvSpPr>
            <a:spLocks noGrp="1"/>
          </p:cNvSpPr>
          <p:nvPr>
            <p:ph idx="1"/>
          </p:nvPr>
        </p:nvSpPr>
        <p:spPr>
          <a:xfrm>
            <a:off x="695325" y="1341001"/>
            <a:ext cx="4788564" cy="4823264"/>
          </a:xfrm>
        </p:spPr>
        <p:txBody>
          <a:bodyPr>
            <a:normAutofit lnSpcReduction="10000"/>
          </a:bodyPr>
          <a:lstStyle/>
          <a:p>
            <a:pPr marL="0" indent="0">
              <a:buNone/>
            </a:pPr>
            <a:r>
              <a:rPr lang="en-GB" b="1" dirty="0"/>
              <a:t> 👉  branch of physics:</a:t>
            </a:r>
          </a:p>
          <a:p>
            <a:pPr lvl="1"/>
            <a:r>
              <a:rPr lang="en-GB" dirty="0"/>
              <a:t>Relationships between heat, </a:t>
            </a:r>
            <a:br>
              <a:rPr lang="en-GB" dirty="0"/>
            </a:br>
            <a:r>
              <a:rPr lang="en-GB" dirty="0"/>
              <a:t>energy &amp; work</a:t>
            </a:r>
          </a:p>
          <a:p>
            <a:pPr lvl="1"/>
            <a:r>
              <a:rPr lang="en-GB" dirty="0"/>
              <a:t>Energy transfer &amp; transformation </a:t>
            </a:r>
            <a:br>
              <a:rPr lang="en-GB" dirty="0"/>
            </a:br>
            <a:r>
              <a:rPr lang="en-GB" dirty="0"/>
              <a:t>in systems</a:t>
            </a:r>
          </a:p>
          <a:p>
            <a:r>
              <a:rPr lang="en-GB" dirty="0"/>
              <a:t>Earth = </a:t>
            </a:r>
            <a:br>
              <a:rPr lang="en-GB" dirty="0"/>
            </a:br>
            <a:r>
              <a:rPr lang="en-GB" b="1" dirty="0"/>
              <a:t>closed thermodynamic system</a:t>
            </a:r>
          </a:p>
          <a:p>
            <a:pPr lvl="1"/>
            <a:r>
              <a:rPr lang="en-GB" dirty="0"/>
              <a:t>Energy Exchange: sun &amp; radiation</a:t>
            </a:r>
          </a:p>
          <a:p>
            <a:pPr lvl="1"/>
            <a:r>
              <a:rPr lang="en-GB" dirty="0"/>
              <a:t>Matter Exchange: negligible exchange</a:t>
            </a:r>
          </a:p>
          <a:p>
            <a:pPr lvl="2"/>
            <a:r>
              <a:rPr lang="en-US" b="0" i="0" dirty="0">
                <a:solidFill>
                  <a:srgbClr val="0D0D0D"/>
                </a:solidFill>
                <a:effectLst/>
                <a:latin typeface="Segoe UI Variable Text" pitchFamily="2" charset="0"/>
              </a:rPr>
              <a:t>meteors entering or </a:t>
            </a:r>
            <a:br>
              <a:rPr lang="en-US" b="0" i="0" dirty="0">
                <a:solidFill>
                  <a:srgbClr val="0D0D0D"/>
                </a:solidFill>
                <a:effectLst/>
                <a:latin typeface="Segoe UI Variable Text" pitchFamily="2" charset="0"/>
              </a:rPr>
            </a:br>
            <a:r>
              <a:rPr lang="en-US" b="0" i="0" dirty="0">
                <a:solidFill>
                  <a:srgbClr val="0D0D0D"/>
                </a:solidFill>
                <a:effectLst/>
                <a:latin typeface="Segoe UI Variable Text" pitchFamily="2" charset="0"/>
              </a:rPr>
              <a:t>gases escaping to space</a:t>
            </a:r>
            <a:endParaRPr lang="en-GB" dirty="0"/>
          </a:p>
        </p:txBody>
      </p:sp>
      <p:sp>
        <p:nvSpPr>
          <p:cNvPr id="5" name="Datumsplatzhalter 4">
            <a:extLst>
              <a:ext uri="{FF2B5EF4-FFF2-40B4-BE49-F238E27FC236}">
                <a16:creationId xmlns:a16="http://schemas.microsoft.com/office/drawing/2014/main" id="{E481E298-1A21-773D-C324-C1842B2DD027}"/>
              </a:ext>
            </a:extLst>
          </p:cNvPr>
          <p:cNvSpPr>
            <a:spLocks noGrp="1"/>
          </p:cNvSpPr>
          <p:nvPr>
            <p:ph type="dt" sz="half" idx="10"/>
          </p:nvPr>
        </p:nvSpPr>
        <p:spPr/>
        <p:txBody>
          <a:bodyPr/>
          <a:lstStyle/>
          <a:p>
            <a:r>
              <a:rPr lang="de-DE"/>
              <a:t>(Kleidon 2010)</a:t>
            </a:r>
            <a:endParaRPr lang="de-DE" dirty="0"/>
          </a:p>
        </p:txBody>
      </p:sp>
      <p:sp>
        <p:nvSpPr>
          <p:cNvPr id="6" name="Fußzeilenplatzhalter 5">
            <a:extLst>
              <a:ext uri="{FF2B5EF4-FFF2-40B4-BE49-F238E27FC236}">
                <a16:creationId xmlns:a16="http://schemas.microsoft.com/office/drawing/2014/main" id="{715648D4-620F-968B-BB47-6DF61EF911BD}"/>
              </a:ext>
            </a:extLst>
          </p:cNvPr>
          <p:cNvSpPr>
            <a:spLocks noGrp="1"/>
          </p:cNvSpPr>
          <p:nvPr>
            <p:ph type="ftr" sz="quarter" idx="11"/>
          </p:nvPr>
        </p:nvSpPr>
        <p:spPr/>
        <p:txBody>
          <a:bodyPr/>
          <a:lstStyle/>
          <a:p>
            <a:r>
              <a:rPr lang="de-DE"/>
              <a:t>KMH / Intro Circularity</a:t>
            </a:r>
            <a:endParaRPr lang="de-DE" dirty="0"/>
          </a:p>
        </p:txBody>
      </p:sp>
      <p:pic>
        <p:nvPicPr>
          <p:cNvPr id="1026" name="Picture 2">
            <a:hlinkClick r:id="rId2"/>
            <a:extLst>
              <a:ext uri="{FF2B5EF4-FFF2-40B4-BE49-F238E27FC236}">
                <a16:creationId xmlns:a16="http://schemas.microsoft.com/office/drawing/2014/main" id="{C2EBBD03-D4D4-DE39-0529-159021E81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889" y="1848277"/>
            <a:ext cx="6336675" cy="3808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3490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6DDFB3-69CD-55F2-F178-87E8CB55961E}"/>
              </a:ext>
            </a:extLst>
          </p:cNvPr>
          <p:cNvSpPr>
            <a:spLocks noGrp="1"/>
          </p:cNvSpPr>
          <p:nvPr>
            <p:ph type="sldNum" sz="quarter" idx="12"/>
          </p:nvPr>
        </p:nvSpPr>
        <p:spPr/>
        <p:txBody>
          <a:bodyPr/>
          <a:lstStyle/>
          <a:p>
            <a:fld id="{D836C0FE-70CA-4950-82D6-CF602CC2B770}" type="slidenum">
              <a:rPr lang="de-DE" smtClean="0"/>
              <a:t>135</a:t>
            </a:fld>
            <a:endParaRPr lang="de-DE" dirty="0"/>
          </a:p>
        </p:txBody>
      </p:sp>
      <p:sp>
        <p:nvSpPr>
          <p:cNvPr id="3" name="Titel 2">
            <a:extLst>
              <a:ext uri="{FF2B5EF4-FFF2-40B4-BE49-F238E27FC236}">
                <a16:creationId xmlns:a16="http://schemas.microsoft.com/office/drawing/2014/main" id="{A8876C7B-736B-3498-8ECA-8A5600B5073E}"/>
              </a:ext>
            </a:extLst>
          </p:cNvPr>
          <p:cNvSpPr>
            <a:spLocks noGrp="1"/>
          </p:cNvSpPr>
          <p:nvPr>
            <p:ph type="title"/>
          </p:nvPr>
        </p:nvSpPr>
        <p:spPr/>
        <p:txBody>
          <a:bodyPr/>
          <a:lstStyle/>
          <a:p>
            <a:r>
              <a:rPr lang="en-GB" dirty="0"/>
              <a:t>@</a:t>
            </a:r>
            <a:r>
              <a:rPr lang="en-GB" b="1" dirty="0">
                <a:solidFill>
                  <a:schemeClr val="tx2"/>
                </a:solidFill>
              </a:rPr>
              <a:t>Neglect of Biophysical Limits:</a:t>
            </a:r>
            <a:endParaRPr lang="en-GB" dirty="0"/>
          </a:p>
        </p:txBody>
      </p:sp>
      <p:sp>
        <p:nvSpPr>
          <p:cNvPr id="4" name="Inhaltsplatzhalter 3">
            <a:extLst>
              <a:ext uri="{FF2B5EF4-FFF2-40B4-BE49-F238E27FC236}">
                <a16:creationId xmlns:a16="http://schemas.microsoft.com/office/drawing/2014/main" id="{4A7BAF23-5BFE-9A55-43E0-1487124AD559}"/>
              </a:ext>
            </a:extLst>
          </p:cNvPr>
          <p:cNvSpPr>
            <a:spLocks noGrp="1"/>
          </p:cNvSpPr>
          <p:nvPr>
            <p:ph idx="1"/>
          </p:nvPr>
        </p:nvSpPr>
        <p:spPr>
          <a:xfrm>
            <a:off x="695325" y="1341001"/>
            <a:ext cx="8928100" cy="4823264"/>
          </a:xfrm>
        </p:spPr>
        <p:txBody>
          <a:bodyPr>
            <a:normAutofit/>
          </a:bodyPr>
          <a:lstStyle/>
          <a:p>
            <a:pPr>
              <a:spcAft>
                <a:spcPts val="1000"/>
              </a:spcAft>
            </a:pPr>
            <a:r>
              <a:rPr lang="en-GB" b="1" dirty="0"/>
              <a:t>2. Law of thermodynamics:</a:t>
            </a:r>
          </a:p>
          <a:p>
            <a:pPr lvl="1">
              <a:spcAft>
                <a:spcPts val="1000"/>
              </a:spcAft>
            </a:pPr>
            <a:r>
              <a:rPr lang="en-US" dirty="0"/>
              <a:t>in any energy transfer or transformation, the total entropy (disorder) of a system will </a:t>
            </a:r>
            <a:r>
              <a:rPr lang="en-US" b="1" dirty="0"/>
              <a:t>always increase over time</a:t>
            </a:r>
            <a:r>
              <a:rPr lang="en-US" dirty="0"/>
              <a:t>, or at best, remain constant</a:t>
            </a:r>
          </a:p>
          <a:p>
            <a:pPr>
              <a:spcAft>
                <a:spcPts val="1000"/>
              </a:spcAft>
            </a:pPr>
            <a:r>
              <a:rPr lang="en-GB" dirty="0"/>
              <a:t>Entropy &amp; </a:t>
            </a:r>
            <a:r>
              <a:rPr lang="en-GB" b="1" dirty="0"/>
              <a:t>material quality:</a:t>
            </a:r>
          </a:p>
          <a:p>
            <a:pPr lvl="1">
              <a:spcAft>
                <a:spcPts val="1000"/>
              </a:spcAft>
            </a:pPr>
            <a:r>
              <a:rPr lang="de-AT" b="0" i="0" dirty="0">
                <a:solidFill>
                  <a:srgbClr val="0D0D0D"/>
                </a:solidFill>
                <a:effectLst/>
                <a:latin typeface="Segoe UI Variable Text" pitchFamily="2" charset="0"/>
              </a:rPr>
              <a:t>High-quality, </a:t>
            </a:r>
            <a:r>
              <a:rPr lang="de-AT" b="0" i="0" dirty="0" err="1">
                <a:solidFill>
                  <a:srgbClr val="0D0D0D"/>
                </a:solidFill>
                <a:effectLst/>
                <a:latin typeface="Segoe UI Variable Text" pitchFamily="2" charset="0"/>
              </a:rPr>
              <a:t>usable</a:t>
            </a:r>
            <a:r>
              <a:rPr lang="de-AT" b="0" i="0" dirty="0">
                <a:solidFill>
                  <a:srgbClr val="0D0D0D"/>
                </a:solidFill>
                <a:effectLst/>
                <a:latin typeface="Segoe UI Variable Text" pitchFamily="2" charset="0"/>
              </a:rPr>
              <a:t> </a:t>
            </a:r>
            <a:r>
              <a:rPr lang="de-AT" b="0" i="0" dirty="0" err="1">
                <a:solidFill>
                  <a:srgbClr val="0D0D0D"/>
                </a:solidFill>
                <a:effectLst/>
                <a:latin typeface="Segoe UI Variable Text" pitchFamily="2" charset="0"/>
              </a:rPr>
              <a:t>materials</a:t>
            </a:r>
            <a:r>
              <a:rPr lang="en-GB" b="0" i="0" dirty="0">
                <a:solidFill>
                  <a:srgbClr val="0D0D0D"/>
                </a:solidFill>
                <a:effectLst/>
                <a:latin typeface="Segoe UI Variable Text" pitchFamily="2" charset="0"/>
              </a:rPr>
              <a:t> = low entropy (“ordered”)</a:t>
            </a:r>
          </a:p>
          <a:p>
            <a:pPr lvl="1">
              <a:spcAft>
                <a:spcPts val="1000"/>
              </a:spcAft>
            </a:pPr>
            <a:r>
              <a:rPr lang="en-GB" dirty="0">
                <a:solidFill>
                  <a:srgbClr val="0D0D0D"/>
                </a:solidFill>
                <a:latin typeface="Segoe UI Variable Text" pitchFamily="2" charset="0"/>
              </a:rPr>
              <a:t>During use, processing or recycling: mixes 👉 increase entropy</a:t>
            </a:r>
          </a:p>
          <a:p>
            <a:pPr>
              <a:spcAft>
                <a:spcPts val="1000"/>
              </a:spcAft>
            </a:pPr>
            <a:r>
              <a:rPr lang="en-GB" dirty="0">
                <a:solidFill>
                  <a:srgbClr val="0D0D0D"/>
                </a:solidFill>
                <a:latin typeface="Segoe UI Variable Text" pitchFamily="2" charset="0"/>
              </a:rPr>
              <a:t>Entropy &amp; </a:t>
            </a:r>
            <a:r>
              <a:rPr lang="en-GB" b="1" dirty="0">
                <a:solidFill>
                  <a:srgbClr val="0D0D0D"/>
                </a:solidFill>
                <a:latin typeface="Segoe UI Variable Text" pitchFamily="2" charset="0"/>
              </a:rPr>
              <a:t>inevitable losses:</a:t>
            </a:r>
          </a:p>
          <a:p>
            <a:pPr lvl="1">
              <a:spcAft>
                <a:spcPts val="1000"/>
              </a:spcAft>
            </a:pPr>
            <a:r>
              <a:rPr lang="en-GB" dirty="0">
                <a:solidFill>
                  <a:srgbClr val="0D0D0D"/>
                </a:solidFill>
                <a:latin typeface="Segoe UI Variable Text" pitchFamily="2" charset="0"/>
              </a:rPr>
              <a:t>Production, use, recycling 👉 wear, corrosion, contamination</a:t>
            </a:r>
            <a:endParaRPr lang="en-GB" dirty="0"/>
          </a:p>
        </p:txBody>
      </p:sp>
      <p:sp>
        <p:nvSpPr>
          <p:cNvPr id="5" name="Datumsplatzhalter 4">
            <a:extLst>
              <a:ext uri="{FF2B5EF4-FFF2-40B4-BE49-F238E27FC236}">
                <a16:creationId xmlns:a16="http://schemas.microsoft.com/office/drawing/2014/main" id="{E481E298-1A21-773D-C324-C1842B2DD027}"/>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15648D4-620F-968B-BB47-6DF61EF911BD}"/>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7849991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6DDFB3-69CD-55F2-F178-87E8CB55961E}"/>
              </a:ext>
            </a:extLst>
          </p:cNvPr>
          <p:cNvSpPr>
            <a:spLocks noGrp="1"/>
          </p:cNvSpPr>
          <p:nvPr>
            <p:ph type="sldNum" sz="quarter" idx="12"/>
          </p:nvPr>
        </p:nvSpPr>
        <p:spPr/>
        <p:txBody>
          <a:bodyPr/>
          <a:lstStyle/>
          <a:p>
            <a:fld id="{D836C0FE-70CA-4950-82D6-CF602CC2B770}" type="slidenum">
              <a:rPr lang="de-DE" smtClean="0"/>
              <a:t>136</a:t>
            </a:fld>
            <a:endParaRPr lang="de-DE" dirty="0"/>
          </a:p>
        </p:txBody>
      </p:sp>
      <p:sp>
        <p:nvSpPr>
          <p:cNvPr id="3" name="Titel 2">
            <a:extLst>
              <a:ext uri="{FF2B5EF4-FFF2-40B4-BE49-F238E27FC236}">
                <a16:creationId xmlns:a16="http://schemas.microsoft.com/office/drawing/2014/main" id="{A8876C7B-736B-3498-8ECA-8A5600B5073E}"/>
              </a:ext>
            </a:extLst>
          </p:cNvPr>
          <p:cNvSpPr>
            <a:spLocks noGrp="1"/>
          </p:cNvSpPr>
          <p:nvPr>
            <p:ph type="title"/>
          </p:nvPr>
        </p:nvSpPr>
        <p:spPr/>
        <p:txBody>
          <a:bodyPr/>
          <a:lstStyle/>
          <a:p>
            <a:r>
              <a:rPr lang="en-GB" dirty="0"/>
              <a:t>@</a:t>
            </a:r>
            <a:r>
              <a:rPr lang="en-GB" b="1" dirty="0">
                <a:solidFill>
                  <a:schemeClr val="tx2"/>
                </a:solidFill>
              </a:rPr>
              <a:t>Neglect of Biophysical Limits:</a:t>
            </a:r>
            <a:endParaRPr lang="en-GB" dirty="0"/>
          </a:p>
        </p:txBody>
      </p:sp>
      <p:sp>
        <p:nvSpPr>
          <p:cNvPr id="5" name="Datumsplatzhalter 4">
            <a:extLst>
              <a:ext uri="{FF2B5EF4-FFF2-40B4-BE49-F238E27FC236}">
                <a16:creationId xmlns:a16="http://schemas.microsoft.com/office/drawing/2014/main" id="{E481E298-1A21-773D-C324-C1842B2DD027}"/>
              </a:ext>
            </a:extLst>
          </p:cNvPr>
          <p:cNvSpPr>
            <a:spLocks noGrp="1"/>
          </p:cNvSpPr>
          <p:nvPr>
            <p:ph type="dt" sz="half" idx="10"/>
          </p:nvPr>
        </p:nvSpPr>
        <p:spPr/>
        <p:txBody>
          <a:bodyPr/>
          <a:lstStyle/>
          <a:p>
            <a:r>
              <a:rPr lang="de-DE"/>
              <a:t>(Xeros Technology, n.d.; Harald Groven, PD, Flickr)</a:t>
            </a:r>
            <a:endParaRPr lang="de-DE" dirty="0"/>
          </a:p>
        </p:txBody>
      </p:sp>
      <p:sp>
        <p:nvSpPr>
          <p:cNvPr id="6" name="Fußzeilenplatzhalter 5">
            <a:extLst>
              <a:ext uri="{FF2B5EF4-FFF2-40B4-BE49-F238E27FC236}">
                <a16:creationId xmlns:a16="http://schemas.microsoft.com/office/drawing/2014/main" id="{715648D4-620F-968B-BB47-6DF61EF911BD}"/>
              </a:ext>
            </a:extLst>
          </p:cNvPr>
          <p:cNvSpPr>
            <a:spLocks noGrp="1"/>
          </p:cNvSpPr>
          <p:nvPr>
            <p:ph type="ftr" sz="quarter" idx="11"/>
          </p:nvPr>
        </p:nvSpPr>
        <p:spPr/>
        <p:txBody>
          <a:bodyPr/>
          <a:lstStyle/>
          <a:p>
            <a:r>
              <a:rPr lang="de-DE"/>
              <a:t>KMH / Intro Circularity</a:t>
            </a:r>
            <a:endParaRPr lang="de-DE" dirty="0"/>
          </a:p>
        </p:txBody>
      </p:sp>
      <p:pic>
        <p:nvPicPr>
          <p:cNvPr id="9" name="Picture 2" descr="(Source: Xeros Technology)">
            <a:hlinkClick r:id="rId2"/>
            <a:extLst>
              <a:ext uri="{FF2B5EF4-FFF2-40B4-BE49-F238E27FC236}">
                <a16:creationId xmlns:a16="http://schemas.microsoft.com/office/drawing/2014/main" id="{68D1629C-108E-D97E-FBAC-5CE104709D9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1652" y="2188942"/>
            <a:ext cx="5400676" cy="3040058"/>
          </a:xfrm>
          <a:prstGeom prst="rect">
            <a:avLst/>
          </a:prstGeom>
          <a:noFill/>
          <a:ln w="6350">
            <a:solidFill>
              <a:srgbClr val="000000"/>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BD71F297-CC87-E0E2-BEEF-125831C77199}"/>
              </a:ext>
            </a:extLst>
          </p:cNvPr>
          <p:cNvPicPr>
            <a:picLocks noChangeAspect="1"/>
          </p:cNvPicPr>
          <p:nvPr/>
        </p:nvPicPr>
        <p:blipFill>
          <a:blip r:embed="rId5"/>
          <a:stretch>
            <a:fillRect/>
          </a:stretch>
        </p:blipFill>
        <p:spPr>
          <a:xfrm>
            <a:off x="6024872" y="2188941"/>
            <a:ext cx="5832788" cy="304005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5342461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CBF39C-1D55-0307-02D5-B75A6ED457A0}"/>
              </a:ext>
            </a:extLst>
          </p:cNvPr>
          <p:cNvSpPr>
            <a:spLocks noGrp="1"/>
          </p:cNvSpPr>
          <p:nvPr>
            <p:ph type="sldNum" sz="quarter" idx="12"/>
          </p:nvPr>
        </p:nvSpPr>
        <p:spPr/>
        <p:txBody>
          <a:bodyPr/>
          <a:lstStyle/>
          <a:p>
            <a:fld id="{D836C0FE-70CA-4950-82D6-CF602CC2B770}" type="slidenum">
              <a:rPr lang="de-DE" smtClean="0"/>
              <a:t>137</a:t>
            </a:fld>
            <a:endParaRPr lang="de-DE" dirty="0"/>
          </a:p>
        </p:txBody>
      </p:sp>
      <p:sp>
        <p:nvSpPr>
          <p:cNvPr id="3" name="Titel 2">
            <a:extLst>
              <a:ext uri="{FF2B5EF4-FFF2-40B4-BE49-F238E27FC236}">
                <a16:creationId xmlns:a16="http://schemas.microsoft.com/office/drawing/2014/main" id="{A1ABA8DC-FD4A-DFD4-FB58-595C6C2E92C8}"/>
              </a:ext>
            </a:extLst>
          </p:cNvPr>
          <p:cNvSpPr>
            <a:spLocks noGrp="1"/>
          </p:cNvSpPr>
          <p:nvPr>
            <p:ph type="title"/>
          </p:nvPr>
        </p:nvSpPr>
        <p:spPr/>
        <p:txBody>
          <a:bodyPr/>
          <a:lstStyle/>
          <a:p>
            <a:r>
              <a:rPr lang="en-GB" dirty="0"/>
              <a:t>Why not? Strands of critique 2/2</a:t>
            </a:r>
          </a:p>
        </p:txBody>
      </p:sp>
      <p:sp>
        <p:nvSpPr>
          <p:cNvPr id="4" name="Inhaltsplatzhalter 3">
            <a:extLst>
              <a:ext uri="{FF2B5EF4-FFF2-40B4-BE49-F238E27FC236}">
                <a16:creationId xmlns:a16="http://schemas.microsoft.com/office/drawing/2014/main" id="{22DB6634-08CD-E73D-E3A9-C8D3F33F9BA1}"/>
              </a:ext>
            </a:extLst>
          </p:cNvPr>
          <p:cNvSpPr>
            <a:spLocks noGrp="1"/>
          </p:cNvSpPr>
          <p:nvPr>
            <p:ph idx="1"/>
          </p:nvPr>
        </p:nvSpPr>
        <p:spPr>
          <a:xfrm>
            <a:off x="695325" y="1341001"/>
            <a:ext cx="8928100" cy="4823264"/>
          </a:xfrm>
        </p:spPr>
        <p:txBody>
          <a:bodyPr>
            <a:normAutofit/>
          </a:bodyPr>
          <a:lstStyle/>
          <a:p>
            <a:r>
              <a:rPr lang="en-GB" b="1" dirty="0"/>
              <a:t>Ideological Critiques:</a:t>
            </a:r>
          </a:p>
          <a:p>
            <a:pPr lvl="1"/>
            <a:r>
              <a:rPr lang="en-GB" dirty="0"/>
              <a:t>Focus on technical solutions  </a:t>
            </a:r>
            <a:r>
              <a:rPr lang="en-GB" b="1" dirty="0"/>
              <a:t>👉 sidelining social justice</a:t>
            </a:r>
          </a:p>
          <a:p>
            <a:pPr lvl="1"/>
            <a:r>
              <a:rPr lang="en-GB" dirty="0"/>
              <a:t>Unproven assumption of </a:t>
            </a:r>
            <a:r>
              <a:rPr lang="en-GB" b="1" dirty="0"/>
              <a:t>“Green Growth”</a:t>
            </a:r>
          </a:p>
          <a:p>
            <a:pPr lvl="1"/>
            <a:r>
              <a:rPr lang="en-GB" dirty="0"/>
              <a:t>Corporate dominance &amp; </a:t>
            </a:r>
            <a:r>
              <a:rPr lang="en-GB" b="1" dirty="0"/>
              <a:t>“Rebound Effects”</a:t>
            </a:r>
          </a:p>
          <a:p>
            <a:pPr lvl="1"/>
            <a:endParaRPr lang="en-GB" sz="1000" b="1" dirty="0"/>
          </a:p>
          <a:p>
            <a:r>
              <a:rPr lang="en-GB" b="1" dirty="0"/>
              <a:t>Ethical and Social Oversights:</a:t>
            </a:r>
          </a:p>
          <a:p>
            <a:pPr lvl="1"/>
            <a:r>
              <a:rPr lang="en-GB" dirty="0"/>
              <a:t>Little attention to </a:t>
            </a:r>
            <a:r>
              <a:rPr lang="en-GB" b="1" dirty="0"/>
              <a:t>equity, inclusion &amp; power dynamics</a:t>
            </a:r>
          </a:p>
          <a:p>
            <a:pPr lvl="1"/>
            <a:r>
              <a:rPr lang="en-GB" dirty="0">
                <a:solidFill>
                  <a:srgbClr val="0D0D0D"/>
                </a:solidFill>
                <a:latin typeface="Segoe UI Variable Text" pitchFamily="2" charset="0"/>
              </a:rPr>
              <a:t>Little attention to </a:t>
            </a:r>
            <a:r>
              <a:rPr lang="en-GB" b="1" dirty="0">
                <a:solidFill>
                  <a:srgbClr val="0D0D0D"/>
                </a:solidFill>
                <a:latin typeface="Segoe UI Variable Text" pitchFamily="2" charset="0"/>
              </a:rPr>
              <a:t>Global South &amp; </a:t>
            </a:r>
            <a:r>
              <a:rPr lang="en-GB" b="1" i="0" dirty="0">
                <a:solidFill>
                  <a:srgbClr val="0D0D0D"/>
                </a:solidFill>
                <a:effectLst/>
                <a:latin typeface="Segoe UI Variable Text" pitchFamily="2" charset="0"/>
              </a:rPr>
              <a:t>informal waste sectors</a:t>
            </a:r>
          </a:p>
          <a:p>
            <a:pPr lvl="1"/>
            <a:r>
              <a:rPr lang="en-GB" dirty="0"/>
              <a:t>Little attention to </a:t>
            </a:r>
            <a:r>
              <a:rPr lang="en-GB" b="1" dirty="0"/>
              <a:t>winners &amp; losers</a:t>
            </a:r>
          </a:p>
        </p:txBody>
      </p:sp>
      <p:sp>
        <p:nvSpPr>
          <p:cNvPr id="5" name="Datumsplatzhalter 4">
            <a:extLst>
              <a:ext uri="{FF2B5EF4-FFF2-40B4-BE49-F238E27FC236}">
                <a16:creationId xmlns:a16="http://schemas.microsoft.com/office/drawing/2014/main" id="{CE59E273-9C57-FC47-3D59-EC1E40E8C917}"/>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8B2D6275-05E1-604A-E194-DFA53C87E841}"/>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12986300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6DDFB3-69CD-55F2-F178-87E8CB55961E}"/>
              </a:ext>
            </a:extLst>
          </p:cNvPr>
          <p:cNvSpPr>
            <a:spLocks noGrp="1"/>
          </p:cNvSpPr>
          <p:nvPr>
            <p:ph type="sldNum" sz="quarter" idx="12"/>
          </p:nvPr>
        </p:nvSpPr>
        <p:spPr/>
        <p:txBody>
          <a:bodyPr/>
          <a:lstStyle/>
          <a:p>
            <a:fld id="{D836C0FE-70CA-4950-82D6-CF602CC2B770}" type="slidenum">
              <a:rPr lang="de-DE" smtClean="0"/>
              <a:t>138</a:t>
            </a:fld>
            <a:endParaRPr lang="de-DE" dirty="0"/>
          </a:p>
        </p:txBody>
      </p:sp>
      <p:sp>
        <p:nvSpPr>
          <p:cNvPr id="3" name="Titel 2">
            <a:extLst>
              <a:ext uri="{FF2B5EF4-FFF2-40B4-BE49-F238E27FC236}">
                <a16:creationId xmlns:a16="http://schemas.microsoft.com/office/drawing/2014/main" id="{A8876C7B-736B-3498-8ECA-8A5600B5073E}"/>
              </a:ext>
            </a:extLst>
          </p:cNvPr>
          <p:cNvSpPr>
            <a:spLocks noGrp="1"/>
          </p:cNvSpPr>
          <p:nvPr>
            <p:ph type="title"/>
          </p:nvPr>
        </p:nvSpPr>
        <p:spPr/>
        <p:txBody>
          <a:bodyPr/>
          <a:lstStyle/>
          <a:p>
            <a:r>
              <a:rPr lang="en-GB" dirty="0"/>
              <a:t>Why not? Some theoretical critiques</a:t>
            </a:r>
          </a:p>
        </p:txBody>
      </p:sp>
      <p:sp>
        <p:nvSpPr>
          <p:cNvPr id="4" name="Inhaltsplatzhalter 3">
            <a:extLst>
              <a:ext uri="{FF2B5EF4-FFF2-40B4-BE49-F238E27FC236}">
                <a16:creationId xmlns:a16="http://schemas.microsoft.com/office/drawing/2014/main" id="{4A7BAF23-5BFE-9A55-43E0-1487124AD559}"/>
              </a:ext>
            </a:extLst>
          </p:cNvPr>
          <p:cNvSpPr>
            <a:spLocks noGrp="1"/>
          </p:cNvSpPr>
          <p:nvPr>
            <p:ph idx="1"/>
          </p:nvPr>
        </p:nvSpPr>
        <p:spPr>
          <a:xfrm>
            <a:off x="695325" y="1341001"/>
            <a:ext cx="8928100" cy="4823264"/>
          </a:xfrm>
        </p:spPr>
        <p:txBody>
          <a:bodyPr>
            <a:normAutofit/>
          </a:bodyPr>
          <a:lstStyle/>
          <a:p>
            <a:r>
              <a:rPr lang="en-GB" b="1" dirty="0"/>
              <a:t>Definitional Ambiguity: </a:t>
            </a:r>
          </a:p>
          <a:p>
            <a:pPr lvl="1"/>
            <a:r>
              <a:rPr lang="en-GB" dirty="0"/>
              <a:t>Lacks a universally accepted definition👉 conceptual fragmentation</a:t>
            </a:r>
          </a:p>
          <a:p>
            <a:r>
              <a:rPr lang="en-GB" b="1" dirty="0"/>
              <a:t>Repackaged Ideas: </a:t>
            </a:r>
          </a:p>
          <a:p>
            <a:pPr lvl="1"/>
            <a:r>
              <a:rPr lang="en-GB" dirty="0"/>
              <a:t>Reuses older concepts without significant innovation</a:t>
            </a:r>
          </a:p>
          <a:p>
            <a:r>
              <a:rPr lang="en-GB" b="1" dirty="0">
                <a:solidFill>
                  <a:schemeClr val="tx2"/>
                </a:solidFill>
              </a:rPr>
              <a:t>Neglect of Biophysical Limits:</a:t>
            </a:r>
          </a:p>
          <a:p>
            <a:pPr lvl="1"/>
            <a:r>
              <a:rPr lang="en-GB" dirty="0"/>
              <a:t> Ignores thermodynamic realities 👉 perfect circularity = unattainable</a:t>
            </a:r>
          </a:p>
          <a:p>
            <a:pPr lvl="2"/>
            <a:r>
              <a:rPr lang="en-GB" dirty="0"/>
              <a:t>Entropy &amp; material dissipation</a:t>
            </a:r>
          </a:p>
          <a:p>
            <a:r>
              <a:rPr lang="en-GB" b="1" dirty="0"/>
              <a:t>Simplistic Assumptions: </a:t>
            </a:r>
          </a:p>
          <a:p>
            <a:pPr lvl="1"/>
            <a:r>
              <a:rPr lang="en-GB" dirty="0"/>
              <a:t>failing to address hazardous waste, contamination &amp; resource limitations</a:t>
            </a:r>
          </a:p>
        </p:txBody>
      </p:sp>
      <p:sp>
        <p:nvSpPr>
          <p:cNvPr id="5" name="Datumsplatzhalter 4">
            <a:extLst>
              <a:ext uri="{FF2B5EF4-FFF2-40B4-BE49-F238E27FC236}">
                <a16:creationId xmlns:a16="http://schemas.microsoft.com/office/drawing/2014/main" id="{E481E298-1A21-773D-C324-C1842B2DD027}"/>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15648D4-620F-968B-BB47-6DF61EF911BD}"/>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0654374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DB73EB3-EE18-66C2-44E2-E02C3B7EF42D}"/>
              </a:ext>
            </a:extLst>
          </p:cNvPr>
          <p:cNvSpPr>
            <a:spLocks noGrp="1"/>
          </p:cNvSpPr>
          <p:nvPr>
            <p:ph type="sldNum" sz="quarter" idx="12"/>
          </p:nvPr>
        </p:nvSpPr>
        <p:spPr/>
        <p:txBody>
          <a:bodyPr/>
          <a:lstStyle/>
          <a:p>
            <a:fld id="{D836C0FE-70CA-4950-82D6-CF602CC2B770}" type="slidenum">
              <a:rPr lang="en-GB" smtClean="0"/>
              <a:t>139</a:t>
            </a:fld>
            <a:endParaRPr lang="en-GB" dirty="0"/>
          </a:p>
        </p:txBody>
      </p:sp>
      <p:sp>
        <p:nvSpPr>
          <p:cNvPr id="3" name="Titel 2">
            <a:extLst>
              <a:ext uri="{FF2B5EF4-FFF2-40B4-BE49-F238E27FC236}">
                <a16:creationId xmlns:a16="http://schemas.microsoft.com/office/drawing/2014/main" id="{6621DCD5-E99A-D8A2-BA81-9A51A0597F34}"/>
              </a:ext>
            </a:extLst>
          </p:cNvPr>
          <p:cNvSpPr>
            <a:spLocks noGrp="1"/>
          </p:cNvSpPr>
          <p:nvPr>
            <p:ph type="title"/>
          </p:nvPr>
        </p:nvSpPr>
        <p:spPr>
          <a:xfrm>
            <a:off x="408000" y="549000"/>
            <a:ext cx="3403637" cy="792000"/>
          </a:xfrm>
        </p:spPr>
        <p:txBody>
          <a:bodyPr/>
          <a:lstStyle/>
          <a:p>
            <a:pPr>
              <a:lnSpc>
                <a:spcPct val="150000"/>
              </a:lnSpc>
            </a:pPr>
            <a:r>
              <a:rPr lang="en-GB" dirty="0"/>
              <a:t>Conclusion:</a:t>
            </a:r>
            <a:br>
              <a:rPr lang="en-GB" dirty="0"/>
            </a:br>
            <a:r>
              <a:rPr lang="en-GB" dirty="0"/>
              <a:t>Our understanding of development is too resource intense</a:t>
            </a:r>
          </a:p>
        </p:txBody>
      </p:sp>
      <p:sp>
        <p:nvSpPr>
          <p:cNvPr id="5" name="Datumsplatzhalter 4">
            <a:extLst>
              <a:ext uri="{FF2B5EF4-FFF2-40B4-BE49-F238E27FC236}">
                <a16:creationId xmlns:a16="http://schemas.microsoft.com/office/drawing/2014/main" id="{72CCECB6-4139-14F0-283E-4B23E372C492}"/>
              </a:ext>
            </a:extLst>
          </p:cNvPr>
          <p:cNvSpPr>
            <a:spLocks noGrp="1"/>
          </p:cNvSpPr>
          <p:nvPr>
            <p:ph type="dt" sz="half" idx="10"/>
          </p:nvPr>
        </p:nvSpPr>
        <p:spPr/>
        <p:txBody>
          <a:bodyPr/>
          <a:lstStyle/>
          <a:p>
            <a:r>
              <a:rPr lang="en-GB" dirty="0"/>
              <a:t>(Global Footprint Network, 2020)</a:t>
            </a:r>
          </a:p>
        </p:txBody>
      </p:sp>
      <p:sp>
        <p:nvSpPr>
          <p:cNvPr id="6" name="Fußzeilenplatzhalter 5">
            <a:extLst>
              <a:ext uri="{FF2B5EF4-FFF2-40B4-BE49-F238E27FC236}">
                <a16:creationId xmlns:a16="http://schemas.microsoft.com/office/drawing/2014/main" id="{CB747EDF-7116-D98F-84D3-695F69BD14DC}"/>
              </a:ext>
            </a:extLst>
          </p:cNvPr>
          <p:cNvSpPr>
            <a:spLocks noGrp="1"/>
          </p:cNvSpPr>
          <p:nvPr>
            <p:ph type="ftr" sz="quarter" idx="11"/>
          </p:nvPr>
        </p:nvSpPr>
        <p:spPr/>
        <p:txBody>
          <a:bodyPr/>
          <a:lstStyle/>
          <a:p>
            <a:r>
              <a:rPr lang="en-GB" dirty="0"/>
              <a:t>KMH / Intro Circularity</a:t>
            </a:r>
          </a:p>
        </p:txBody>
      </p:sp>
      <p:pic>
        <p:nvPicPr>
          <p:cNvPr id="9218" name="Picture 2">
            <a:hlinkClick r:id="rId2"/>
            <a:extLst>
              <a:ext uri="{FF2B5EF4-FFF2-40B4-BE49-F238E27FC236}">
                <a16:creationId xmlns:a16="http://schemas.microsoft.com/office/drawing/2014/main" id="{AB47606F-8511-0F9C-D33F-ECDD64D5E5F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98963" y="405000"/>
            <a:ext cx="7700481"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924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7F54A5A-BC4F-2207-C2BD-2A8B3C2C023A}"/>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795D9244-E810-903B-7BB0-15BD681CB08C}"/>
              </a:ext>
            </a:extLst>
          </p:cNvPr>
          <p:cNvSpPr>
            <a:spLocks noGrp="1"/>
          </p:cNvSpPr>
          <p:nvPr>
            <p:ph type="title"/>
          </p:nvPr>
        </p:nvSpPr>
        <p:spPr/>
        <p:txBody>
          <a:bodyPr/>
          <a:lstStyle/>
          <a:p>
            <a:r>
              <a:rPr lang="en-GB" dirty="0"/>
              <a:t>But what exactly is Global Change?</a:t>
            </a:r>
          </a:p>
        </p:txBody>
      </p:sp>
      <p:sp>
        <p:nvSpPr>
          <p:cNvPr id="5" name="Datumsplatzhalter 4">
            <a:extLst>
              <a:ext uri="{FF2B5EF4-FFF2-40B4-BE49-F238E27FC236}">
                <a16:creationId xmlns:a16="http://schemas.microsoft.com/office/drawing/2014/main" id="{BD11586D-EDCF-6800-4D8F-7FE7EC4F2C0E}"/>
              </a:ext>
            </a:extLst>
          </p:cNvPr>
          <p:cNvSpPr>
            <a:spLocks noGrp="1"/>
          </p:cNvSpPr>
          <p:nvPr>
            <p:ph type="dt" sz="half" idx="10"/>
          </p:nvPr>
        </p:nvSpPr>
        <p:spPr/>
        <p:txBody>
          <a:bodyPr/>
          <a:lstStyle/>
          <a:p>
            <a:r>
              <a:rPr lang="en-GB" dirty="0"/>
              <a:t>(Kraas 2007:80)</a:t>
            </a:r>
          </a:p>
        </p:txBody>
      </p:sp>
      <p:sp>
        <p:nvSpPr>
          <p:cNvPr id="6" name="Fußzeilenplatzhalter 5">
            <a:extLst>
              <a:ext uri="{FF2B5EF4-FFF2-40B4-BE49-F238E27FC236}">
                <a16:creationId xmlns:a16="http://schemas.microsoft.com/office/drawing/2014/main" id="{36C75AAE-97A3-A2AA-BE4A-42FCDFD8854B}"/>
              </a:ext>
            </a:extLst>
          </p:cNvPr>
          <p:cNvSpPr>
            <a:spLocks noGrp="1"/>
          </p:cNvSpPr>
          <p:nvPr>
            <p:ph type="ftr" sz="quarter" idx="11"/>
          </p:nvPr>
        </p:nvSpPr>
        <p:spPr/>
        <p:txBody>
          <a:bodyPr/>
          <a:lstStyle/>
          <a:p>
            <a:r>
              <a:rPr lang="en-GB" dirty="0"/>
              <a:t>KMH / Intro Circularity</a:t>
            </a:r>
          </a:p>
        </p:txBody>
      </p:sp>
      <p:pic>
        <p:nvPicPr>
          <p:cNvPr id="7" name="Picture 2">
            <a:extLst>
              <a:ext uri="{FF2B5EF4-FFF2-40B4-BE49-F238E27FC236}">
                <a16:creationId xmlns:a16="http://schemas.microsoft.com/office/drawing/2014/main" id="{2FF779EA-C5B5-E6BD-F1F0-9B7846AFE05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9509"/>
          <a:stretch/>
        </p:blipFill>
        <p:spPr bwMode="auto">
          <a:xfrm>
            <a:off x="695324" y="2061000"/>
            <a:ext cx="7200893" cy="410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feld 8">
            <a:extLst>
              <a:ext uri="{FF2B5EF4-FFF2-40B4-BE49-F238E27FC236}">
                <a16:creationId xmlns:a16="http://schemas.microsoft.com/office/drawing/2014/main" id="{485D288F-38EC-4597-52AF-EFB32B382D35}"/>
              </a:ext>
            </a:extLst>
          </p:cNvPr>
          <p:cNvSpPr txBox="1"/>
          <p:nvPr/>
        </p:nvSpPr>
        <p:spPr>
          <a:xfrm>
            <a:off x="698946" y="1197000"/>
            <a:ext cx="7989054" cy="830997"/>
          </a:xfrm>
          <a:prstGeom prst="rect">
            <a:avLst/>
          </a:prstGeom>
          <a:noFill/>
        </p:spPr>
        <p:txBody>
          <a:bodyPr wrap="square">
            <a:spAutoFit/>
          </a:bodyPr>
          <a:lstStyle/>
          <a:p>
            <a:r>
              <a:rPr lang="en-GB" sz="2400" dirty="0"/>
              <a:t>large-scale transformations affecting the Earth’s systems, including environmental, economic, social, and political shifts:</a:t>
            </a:r>
          </a:p>
        </p:txBody>
      </p:sp>
    </p:spTree>
    <p:extLst>
      <p:ext uri="{BB962C8B-B14F-4D97-AF65-F5344CB8AC3E}">
        <p14:creationId xmlns:p14="http://schemas.microsoft.com/office/powerpoint/2010/main" val="15047212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8A51D007-90E7-0CC6-4569-0A3DEE025210}"/>
              </a:ext>
            </a:extLst>
          </p:cNvPr>
          <p:cNvSpPr>
            <a:spLocks noGrp="1"/>
          </p:cNvSpPr>
          <p:nvPr>
            <p:ph type="sldNum" sz="quarter" idx="12"/>
          </p:nvPr>
        </p:nvSpPr>
        <p:spPr/>
        <p:txBody>
          <a:bodyPr/>
          <a:lstStyle/>
          <a:p>
            <a:fld id="{9C057DB4-583E-41A7-BD94-987342018C17}" type="slidenum">
              <a:rPr lang="en-GB" noProof="0" smtClean="0"/>
              <a:pPr/>
              <a:t>140</a:t>
            </a:fld>
            <a:endParaRPr lang="en-GB" noProof="0" dirty="0"/>
          </a:p>
        </p:txBody>
      </p:sp>
      <p:sp>
        <p:nvSpPr>
          <p:cNvPr id="2" name="Titel 1">
            <a:extLst>
              <a:ext uri="{FF2B5EF4-FFF2-40B4-BE49-F238E27FC236}">
                <a16:creationId xmlns:a16="http://schemas.microsoft.com/office/drawing/2014/main" id="{93F53F5D-9084-7BEA-8B2A-FE1BF2F31938}"/>
              </a:ext>
            </a:extLst>
          </p:cNvPr>
          <p:cNvSpPr>
            <a:spLocks noGrp="1"/>
          </p:cNvSpPr>
          <p:nvPr>
            <p:ph type="title"/>
          </p:nvPr>
        </p:nvSpPr>
        <p:spPr>
          <a:xfrm>
            <a:off x="695326" y="549000"/>
            <a:ext cx="2160674" cy="792000"/>
          </a:xfrm>
        </p:spPr>
        <p:txBody>
          <a:bodyPr/>
          <a:lstStyle/>
          <a:p>
            <a:pPr>
              <a:lnSpc>
                <a:spcPct val="150000"/>
              </a:lnSpc>
            </a:pPr>
            <a:r>
              <a:rPr lang="en-GB" dirty="0"/>
              <a:t>@ </a:t>
            </a:r>
            <a:r>
              <a:rPr lang="de-AT" dirty="0"/>
              <a:t>🔎 </a:t>
            </a:r>
            <a:r>
              <a:rPr lang="en-GB" dirty="0"/>
              <a:t>consumer products</a:t>
            </a:r>
          </a:p>
        </p:txBody>
      </p:sp>
      <p:sp>
        <p:nvSpPr>
          <p:cNvPr id="3" name="Fußzeilenplatzhalter 2">
            <a:extLst>
              <a:ext uri="{FF2B5EF4-FFF2-40B4-BE49-F238E27FC236}">
                <a16:creationId xmlns:a16="http://schemas.microsoft.com/office/drawing/2014/main" id="{D04117BF-1712-25E8-FB17-4F842640497A}"/>
              </a:ext>
            </a:extLst>
          </p:cNvPr>
          <p:cNvSpPr>
            <a:spLocks noGrp="1"/>
          </p:cNvSpPr>
          <p:nvPr>
            <p:ph type="ftr" sz="quarter" idx="11"/>
          </p:nvPr>
        </p:nvSpPr>
        <p:spPr/>
        <p:txBody>
          <a:bodyPr/>
          <a:lstStyle/>
          <a:p>
            <a:r>
              <a:rPr lang="en-GB" noProof="0" dirty="0"/>
              <a:t>KMH | IMC 16.04.24</a:t>
            </a:r>
          </a:p>
        </p:txBody>
      </p:sp>
      <p:grpSp>
        <p:nvGrpSpPr>
          <p:cNvPr id="24" name="Gruppieren 23">
            <a:extLst>
              <a:ext uri="{FF2B5EF4-FFF2-40B4-BE49-F238E27FC236}">
                <a16:creationId xmlns:a16="http://schemas.microsoft.com/office/drawing/2014/main" id="{6B5D1631-C5E2-FFCC-4D57-96AEEB136DD7}"/>
              </a:ext>
            </a:extLst>
          </p:cNvPr>
          <p:cNvGrpSpPr/>
          <p:nvPr/>
        </p:nvGrpSpPr>
        <p:grpSpPr>
          <a:xfrm>
            <a:off x="14493519" y="833193"/>
            <a:ext cx="4667684" cy="3707451"/>
            <a:chOff x="10870139" y="624895"/>
            <a:chExt cx="3500763" cy="2780588"/>
          </a:xfrm>
        </p:grpSpPr>
        <p:pic>
          <p:nvPicPr>
            <p:cNvPr id="8" name="Grafik 7">
              <a:extLst>
                <a:ext uri="{FF2B5EF4-FFF2-40B4-BE49-F238E27FC236}">
                  <a16:creationId xmlns:a16="http://schemas.microsoft.com/office/drawing/2014/main" id="{4D4B8846-FAB4-C1EA-8FFE-829C8C366675}"/>
                </a:ext>
              </a:extLst>
            </p:cNvPr>
            <p:cNvPicPr>
              <a:picLocks noChangeAspect="1"/>
            </p:cNvPicPr>
            <p:nvPr/>
          </p:nvPicPr>
          <p:blipFill rotWithShape="1">
            <a:blip r:embed="rId3"/>
            <a:srcRect r="26956"/>
            <a:stretch/>
          </p:blipFill>
          <p:spPr>
            <a:xfrm>
              <a:off x="10870139" y="624895"/>
              <a:ext cx="2852666" cy="2668748"/>
            </a:xfrm>
            <a:prstGeom prst="rect">
              <a:avLst/>
            </a:prstGeom>
          </p:spPr>
        </p:pic>
        <p:pic>
          <p:nvPicPr>
            <p:cNvPr id="9" name="Grafik 8">
              <a:extLst>
                <a:ext uri="{FF2B5EF4-FFF2-40B4-BE49-F238E27FC236}">
                  <a16:creationId xmlns:a16="http://schemas.microsoft.com/office/drawing/2014/main" id="{385CD58E-5CAF-A065-5C1D-AF7506C1A4EA}"/>
                </a:ext>
              </a:extLst>
            </p:cNvPr>
            <p:cNvPicPr>
              <a:picLocks noChangeAspect="1"/>
            </p:cNvPicPr>
            <p:nvPr/>
          </p:nvPicPr>
          <p:blipFill rotWithShape="1">
            <a:blip r:embed="rId3">
              <a:clrChange>
                <a:clrFrom>
                  <a:srgbClr val="FFFFFF"/>
                </a:clrFrom>
                <a:clrTo>
                  <a:srgbClr val="FFFFFF">
                    <a:alpha val="0"/>
                  </a:srgbClr>
                </a:clrTo>
              </a:clrChange>
            </a:blip>
            <a:srcRect l="74347"/>
            <a:stretch/>
          </p:blipFill>
          <p:spPr>
            <a:xfrm>
              <a:off x="13369037" y="624895"/>
              <a:ext cx="1001865" cy="2668748"/>
            </a:xfrm>
            <a:prstGeom prst="rect">
              <a:avLst/>
            </a:prstGeom>
          </p:spPr>
        </p:pic>
        <p:pic>
          <p:nvPicPr>
            <p:cNvPr id="11" name="Grafik 10">
              <a:extLst>
                <a:ext uri="{FF2B5EF4-FFF2-40B4-BE49-F238E27FC236}">
                  <a16:creationId xmlns:a16="http://schemas.microsoft.com/office/drawing/2014/main" id="{04C5793A-D5C1-CBFB-57F5-AF21B87E9981}"/>
                </a:ext>
              </a:extLst>
            </p:cNvPr>
            <p:cNvPicPr>
              <a:picLocks noChangeAspect="1"/>
            </p:cNvPicPr>
            <p:nvPr/>
          </p:nvPicPr>
          <p:blipFill>
            <a:blip r:embed="rId4"/>
            <a:stretch>
              <a:fillRect/>
            </a:stretch>
          </p:blipFill>
          <p:spPr>
            <a:xfrm rot="18987625">
              <a:off x="13412930" y="3058494"/>
              <a:ext cx="388491" cy="346989"/>
            </a:xfrm>
            <a:prstGeom prst="rect">
              <a:avLst/>
            </a:prstGeom>
          </p:spPr>
        </p:pic>
        <p:pic>
          <p:nvPicPr>
            <p:cNvPr id="12" name="Grafik 11">
              <a:extLst>
                <a:ext uri="{FF2B5EF4-FFF2-40B4-BE49-F238E27FC236}">
                  <a16:creationId xmlns:a16="http://schemas.microsoft.com/office/drawing/2014/main" id="{1AA58F4D-DEA1-5767-76EB-7C6F46E65B36}"/>
                </a:ext>
              </a:extLst>
            </p:cNvPr>
            <p:cNvPicPr>
              <a:picLocks noChangeAspect="1"/>
            </p:cNvPicPr>
            <p:nvPr/>
          </p:nvPicPr>
          <p:blipFill>
            <a:blip r:embed="rId4"/>
            <a:stretch>
              <a:fillRect/>
            </a:stretch>
          </p:blipFill>
          <p:spPr>
            <a:xfrm>
              <a:off x="13217423" y="2972415"/>
              <a:ext cx="388491" cy="106201"/>
            </a:xfrm>
            <a:prstGeom prst="rect">
              <a:avLst/>
            </a:prstGeom>
          </p:spPr>
        </p:pic>
        <p:sp>
          <p:nvSpPr>
            <p:cNvPr id="15" name="Rechteck 14">
              <a:extLst>
                <a:ext uri="{FF2B5EF4-FFF2-40B4-BE49-F238E27FC236}">
                  <a16:creationId xmlns:a16="http://schemas.microsoft.com/office/drawing/2014/main" id="{23A0AA5B-C647-9F24-D21E-EF2E131E8BE3}"/>
                </a:ext>
              </a:extLst>
            </p:cNvPr>
            <p:cNvSpPr/>
            <p:nvPr/>
          </p:nvSpPr>
          <p:spPr>
            <a:xfrm>
              <a:off x="13364275" y="2311608"/>
              <a:ext cx="202161" cy="57489"/>
            </a:xfrm>
            <a:prstGeom prst="rect">
              <a:avLst/>
            </a:prstGeom>
            <a:solidFill>
              <a:srgbClr val="FDF100"/>
            </a:solidFill>
            <a:ln>
              <a:noFill/>
              <a:headEnd type="none" w="med" len="med"/>
              <a:tailEnd type="arrow"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sz="2400" dirty="0"/>
            </a:p>
          </p:txBody>
        </p:sp>
      </p:grpSp>
      <p:pic>
        <p:nvPicPr>
          <p:cNvPr id="21" name="Inhaltsplatzhalter 20">
            <a:extLst>
              <a:ext uri="{FF2B5EF4-FFF2-40B4-BE49-F238E27FC236}">
                <a16:creationId xmlns:a16="http://schemas.microsoft.com/office/drawing/2014/main" id="{2D345A56-A9FD-7A87-9E45-8446F5139DE2}"/>
              </a:ext>
            </a:extLst>
          </p:cNvPr>
          <p:cNvPicPr>
            <a:picLocks noGrp="1" noChangeAspect="1"/>
          </p:cNvPicPr>
          <p:nvPr>
            <p:ph idx="1"/>
          </p:nvPr>
        </p:nvPicPr>
        <p:blipFill>
          <a:blip r:embed="rId5"/>
          <a:stretch>
            <a:fillRect/>
          </a:stretch>
        </p:blipFill>
        <p:spPr>
          <a:xfrm>
            <a:off x="3288000" y="549000"/>
            <a:ext cx="7051460" cy="6014254"/>
          </a:xfrm>
          <a:prstGeom prst="rect">
            <a:avLst/>
          </a:prstGeom>
        </p:spPr>
      </p:pic>
      <p:sp>
        <p:nvSpPr>
          <p:cNvPr id="7" name="Datumsplatzhalter 6">
            <a:extLst>
              <a:ext uri="{FF2B5EF4-FFF2-40B4-BE49-F238E27FC236}">
                <a16:creationId xmlns:a16="http://schemas.microsoft.com/office/drawing/2014/main" id="{B6D4CB19-6958-357A-7C70-B90C6268924C}"/>
              </a:ext>
            </a:extLst>
          </p:cNvPr>
          <p:cNvSpPr>
            <a:spLocks noGrp="1"/>
          </p:cNvSpPr>
          <p:nvPr>
            <p:ph type="dt" sz="half" idx="10"/>
          </p:nvPr>
        </p:nvSpPr>
        <p:spPr/>
        <p:txBody>
          <a:bodyPr/>
          <a:lstStyle/>
          <a:p>
            <a:r>
              <a:rPr lang="en-GB" dirty="0"/>
              <a:t>(EPSU, 2023:7)</a:t>
            </a:r>
          </a:p>
        </p:txBody>
      </p:sp>
    </p:spTree>
    <p:extLst>
      <p:ext uri="{BB962C8B-B14F-4D97-AF65-F5344CB8AC3E}">
        <p14:creationId xmlns:p14="http://schemas.microsoft.com/office/powerpoint/2010/main" val="38325365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0C5F2192-B5C7-7373-11F2-1E8BE3CEBB48}"/>
              </a:ext>
            </a:extLst>
          </p:cNvPr>
          <p:cNvSpPr>
            <a:spLocks noGrp="1"/>
          </p:cNvSpPr>
          <p:nvPr>
            <p:ph type="title"/>
          </p:nvPr>
        </p:nvSpPr>
        <p:spPr/>
        <p:txBody>
          <a:bodyPr/>
          <a:lstStyle/>
          <a:p>
            <a:endParaRPr lang="en-GB" dirty="0"/>
          </a:p>
        </p:txBody>
      </p:sp>
      <p:sp>
        <p:nvSpPr>
          <p:cNvPr id="2" name="Foliennummernplatzhalter 1">
            <a:extLst>
              <a:ext uri="{FF2B5EF4-FFF2-40B4-BE49-F238E27FC236}">
                <a16:creationId xmlns:a16="http://schemas.microsoft.com/office/drawing/2014/main" id="{360F26C6-D342-0566-F407-6C47D46DBD04}"/>
              </a:ext>
            </a:extLst>
          </p:cNvPr>
          <p:cNvSpPr>
            <a:spLocks noGrp="1"/>
          </p:cNvSpPr>
          <p:nvPr>
            <p:ph type="sldNum" sz="quarter" idx="4294967295"/>
          </p:nvPr>
        </p:nvSpPr>
        <p:spPr>
          <a:xfrm>
            <a:off x="11687175" y="6438900"/>
            <a:ext cx="504825" cy="144463"/>
          </a:xfrm>
        </p:spPr>
        <p:txBody>
          <a:bodyPr/>
          <a:lstStyle/>
          <a:p>
            <a:fld id="{D836C0FE-70CA-4950-82D6-CF602CC2B770}" type="slidenum">
              <a:rPr lang="de-DE" smtClean="0"/>
              <a:t>141</a:t>
            </a:fld>
            <a:endParaRPr lang="de-DE" dirty="0"/>
          </a:p>
        </p:txBody>
      </p:sp>
      <p:sp>
        <p:nvSpPr>
          <p:cNvPr id="6" name="Fußzeilenplatzhalter 5">
            <a:extLst>
              <a:ext uri="{FF2B5EF4-FFF2-40B4-BE49-F238E27FC236}">
                <a16:creationId xmlns:a16="http://schemas.microsoft.com/office/drawing/2014/main" id="{7B523F43-DB03-77C6-BFD6-8D3B49936D67}"/>
              </a:ext>
            </a:extLst>
          </p:cNvPr>
          <p:cNvSpPr>
            <a:spLocks noGrp="1"/>
          </p:cNvSpPr>
          <p:nvPr>
            <p:ph type="ftr" sz="quarter" idx="4294967295"/>
          </p:nvPr>
        </p:nvSpPr>
        <p:spPr>
          <a:xfrm>
            <a:off x="0" y="6438900"/>
            <a:ext cx="5113338" cy="144463"/>
          </a:xfrm>
        </p:spPr>
        <p:txBody>
          <a:bodyPr/>
          <a:lstStyle/>
          <a:p>
            <a:r>
              <a:rPr lang="de-DE"/>
              <a:t>KMH / Intro Circularity</a:t>
            </a:r>
            <a:endParaRPr lang="de-DE" dirty="0"/>
          </a:p>
        </p:txBody>
      </p:sp>
    </p:spTree>
    <p:extLst>
      <p:ext uri="{BB962C8B-B14F-4D97-AF65-F5344CB8AC3E}">
        <p14:creationId xmlns:p14="http://schemas.microsoft.com/office/powerpoint/2010/main" val="29014849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F14CE7C-6B63-0718-CA84-59D71A655A1E}"/>
              </a:ext>
            </a:extLst>
          </p:cNvPr>
          <p:cNvSpPr>
            <a:spLocks noGrp="1"/>
          </p:cNvSpPr>
          <p:nvPr>
            <p:ph type="title"/>
          </p:nvPr>
        </p:nvSpPr>
        <p:spPr/>
        <p:txBody>
          <a:bodyPr/>
          <a:lstStyle/>
          <a:p>
            <a:r>
              <a:rPr lang="en-GB" dirty="0"/>
              <a:t>Wrap it up</a:t>
            </a:r>
          </a:p>
        </p:txBody>
      </p:sp>
    </p:spTree>
    <p:extLst>
      <p:ext uri="{BB962C8B-B14F-4D97-AF65-F5344CB8AC3E}">
        <p14:creationId xmlns:p14="http://schemas.microsoft.com/office/powerpoint/2010/main" val="18542397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E38E3C8-F870-73FF-7156-60CBC415DA68}"/>
              </a:ext>
            </a:extLst>
          </p:cNvPr>
          <p:cNvSpPr>
            <a:spLocks noGrp="1"/>
          </p:cNvSpPr>
          <p:nvPr>
            <p:ph type="title"/>
          </p:nvPr>
        </p:nvSpPr>
        <p:spPr/>
        <p:txBody>
          <a:bodyPr/>
          <a:lstStyle/>
          <a:p>
            <a:r>
              <a:rPr lang="en-GB" dirty="0"/>
              <a:t>Wrap it up</a:t>
            </a:r>
          </a:p>
        </p:txBody>
      </p:sp>
      <p:sp>
        <p:nvSpPr>
          <p:cNvPr id="4" name="Inhaltsplatzhalter 3">
            <a:extLst>
              <a:ext uri="{FF2B5EF4-FFF2-40B4-BE49-F238E27FC236}">
                <a16:creationId xmlns:a16="http://schemas.microsoft.com/office/drawing/2014/main" id="{CEEA1176-BD98-4A36-A9E1-0FD7C2D29134}"/>
              </a:ext>
            </a:extLst>
          </p:cNvPr>
          <p:cNvSpPr>
            <a:spLocks noGrp="1"/>
          </p:cNvSpPr>
          <p:nvPr>
            <p:ph idx="1"/>
          </p:nvPr>
        </p:nvSpPr>
        <p:spPr/>
        <p:txBody>
          <a:bodyPr>
            <a:normAutofit/>
          </a:bodyPr>
          <a:lstStyle/>
          <a:p>
            <a:r>
              <a:rPr lang="en-US" dirty="0"/>
              <a:t>Global Change is </a:t>
            </a:r>
            <a:r>
              <a:rPr lang="en-US" b="1" dirty="0"/>
              <a:t>here to stay</a:t>
            </a:r>
          </a:p>
          <a:p>
            <a:r>
              <a:rPr lang="en-US" dirty="0"/>
              <a:t>We are </a:t>
            </a:r>
            <a:r>
              <a:rPr lang="en-US" b="1" dirty="0"/>
              <a:t>volatile &amp; geological force</a:t>
            </a:r>
          </a:p>
          <a:p>
            <a:pPr lvl="1"/>
            <a:r>
              <a:rPr lang="en-US" dirty="0"/>
              <a:t>which is growing</a:t>
            </a:r>
          </a:p>
          <a:p>
            <a:r>
              <a:rPr lang="en-US" b="1" dirty="0"/>
              <a:t>Linear production &amp; consumption</a:t>
            </a:r>
            <a:r>
              <a:rPr lang="en-US" dirty="0"/>
              <a:t> patterns dominated so far</a:t>
            </a:r>
          </a:p>
          <a:p>
            <a:pPr marL="363537" lvl="1" indent="0">
              <a:buNone/>
            </a:pPr>
            <a:r>
              <a:rPr lang="en-US" dirty="0"/>
              <a:t>👉 Non-sustainable resource use</a:t>
            </a:r>
          </a:p>
          <a:p>
            <a:r>
              <a:rPr lang="en-US" b="1" dirty="0"/>
              <a:t>Circular development: </a:t>
            </a:r>
          </a:p>
          <a:p>
            <a:pPr lvl="1"/>
            <a:r>
              <a:rPr lang="en-US" dirty="0"/>
              <a:t>follows at least 4 Rs: Reduce, Reuse, Recycle, Recover</a:t>
            </a:r>
          </a:p>
          <a:p>
            <a:pPr lvl="1"/>
            <a:r>
              <a:rPr lang="en-US" dirty="0"/>
              <a:t>goes beyond classic understanding of "business"</a:t>
            </a:r>
            <a:endParaRPr lang="en-GB" dirty="0"/>
          </a:p>
        </p:txBody>
      </p:sp>
    </p:spTree>
    <p:extLst>
      <p:ext uri="{BB962C8B-B14F-4D97-AF65-F5344CB8AC3E}">
        <p14:creationId xmlns:p14="http://schemas.microsoft.com/office/powerpoint/2010/main" val="35985702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de-DE" smtClean="0"/>
              <a:t>144</a:t>
            </a:fld>
            <a:endParaRPr lang="de-DE"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pic>
        <p:nvPicPr>
          <p:cNvPr id="9" name="Inhaltsplatzhalter 8">
            <a:hlinkClick r:id="rId3"/>
            <a:extLst>
              <a:ext uri="{FF2B5EF4-FFF2-40B4-BE49-F238E27FC236}">
                <a16:creationId xmlns:a16="http://schemas.microsoft.com/office/drawing/2014/main" id="{A1E642D4-D3C0-1A2B-07D4-84E9B1D1955C}"/>
              </a:ext>
            </a:extLst>
          </p:cNvPr>
          <p:cNvPicPr>
            <a:picLocks noGrp="1" noChangeAspect="1"/>
          </p:cNvPicPr>
          <p:nvPr>
            <p:ph idx="1"/>
          </p:nvPr>
        </p:nvPicPr>
        <p:blipFill>
          <a:blip r:embed="rId4"/>
          <a:stretch>
            <a:fillRect/>
          </a:stretch>
        </p:blipFill>
        <p:spPr>
          <a:xfrm>
            <a:off x="2335974" y="1341000"/>
            <a:ext cx="7287452" cy="4103263"/>
          </a:xfrm>
        </p:spPr>
      </p:pic>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de-DE" dirty="0"/>
              <a:t>KMH / Intro Circularity</a:t>
            </a:r>
          </a:p>
        </p:txBody>
      </p:sp>
      <p:sp>
        <p:nvSpPr>
          <p:cNvPr id="11" name="Textfeld 10">
            <a:extLst>
              <a:ext uri="{FF2B5EF4-FFF2-40B4-BE49-F238E27FC236}">
                <a16:creationId xmlns:a16="http://schemas.microsoft.com/office/drawing/2014/main" id="{924B65FA-E08D-C785-798D-EBC026E8183B}"/>
              </a:ext>
            </a:extLst>
          </p:cNvPr>
          <p:cNvSpPr txBox="1"/>
          <p:nvPr/>
        </p:nvSpPr>
        <p:spPr>
          <a:xfrm>
            <a:off x="2365446" y="5661000"/>
            <a:ext cx="7257979" cy="369332"/>
          </a:xfrm>
          <a:prstGeom prst="rect">
            <a:avLst/>
          </a:prstGeom>
          <a:noFill/>
        </p:spPr>
        <p:txBody>
          <a:bodyPr wrap="square">
            <a:spAutoFit/>
          </a:bodyPr>
          <a:lstStyle/>
          <a:p>
            <a:pPr algn="ctr"/>
            <a:r>
              <a:rPr lang="en-GB" b="1" dirty="0"/>
              <a:t>https://youtu.be/Cvh7p6IehSo</a:t>
            </a:r>
          </a:p>
        </p:txBody>
      </p:sp>
    </p:spTree>
    <p:extLst>
      <p:ext uri="{BB962C8B-B14F-4D97-AF65-F5344CB8AC3E}">
        <p14:creationId xmlns:p14="http://schemas.microsoft.com/office/powerpoint/2010/main" val="29964226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p:txBody>
          <a:bodyPr/>
          <a:lstStyle/>
          <a:p>
            <a:r>
              <a:rPr lang="en-GB" dirty="0"/>
              <a:t>Who is causing these global shifts?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a:blip r:embed="rId3"/>
          <a:srcRect l="20650" t="10111" r="18534" b="13558"/>
          <a:stretch/>
        </p:blipFill>
        <p:spPr>
          <a:xfrm>
            <a:off x="2518338" y="1197000"/>
            <a:ext cx="6817662" cy="481699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36616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p:txBody>
          <a:bodyPr/>
          <a:lstStyle/>
          <a:p>
            <a:r>
              <a:rPr lang="en-GB" dirty="0"/>
              <a:t>Non-human causes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7270" t="10521" r="20155" b="17814"/>
          <a:stretch/>
        </p:blipFill>
        <p:spPr>
          <a:xfrm>
            <a:off x="2394446" y="1341000"/>
            <a:ext cx="7403107" cy="4769122"/>
          </a:xfrm>
          <a:prstGeom prst="rect">
            <a:avLst/>
          </a:prstGeom>
          <a:ln w="6350">
            <a:noFill/>
          </a:ln>
          <a:effectLst/>
        </p:spPr>
      </p:pic>
    </p:spTree>
    <p:extLst>
      <p:ext uri="{BB962C8B-B14F-4D97-AF65-F5344CB8AC3E}">
        <p14:creationId xmlns:p14="http://schemas.microsoft.com/office/powerpoint/2010/main" val="185192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p:txBody>
          <a:bodyPr/>
          <a:lstStyle/>
          <a:p>
            <a:r>
              <a:rPr lang="en-GB" dirty="0"/>
              <a:t>Non-human causes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4011" b="2735"/>
          <a:stretch/>
        </p:blipFill>
        <p:spPr>
          <a:xfrm>
            <a:off x="-168000" y="1405930"/>
            <a:ext cx="9640508" cy="4519128"/>
          </a:xfrm>
          <a:prstGeom prst="rect">
            <a:avLst/>
          </a:prstGeom>
          <a:ln w="6350">
            <a:noFill/>
          </a:ln>
          <a:effectLst/>
        </p:spPr>
      </p:pic>
      <p:pic>
        <p:nvPicPr>
          <p:cNvPr id="7" name="Grafik 6">
            <a:extLst>
              <a:ext uri="{FF2B5EF4-FFF2-40B4-BE49-F238E27FC236}">
                <a16:creationId xmlns:a16="http://schemas.microsoft.com/office/drawing/2014/main" id="{B5DD56EA-2267-6301-C9B2-D1C07C89D3F3}"/>
              </a:ext>
            </a:extLst>
          </p:cNvPr>
          <p:cNvPicPr>
            <a:picLocks noChangeAspect="1"/>
          </p:cNvPicPr>
          <p:nvPr/>
        </p:nvPicPr>
        <p:blipFill>
          <a:blip r:embed="rId4"/>
          <a:stretch>
            <a:fillRect/>
          </a:stretch>
        </p:blipFill>
        <p:spPr>
          <a:xfrm>
            <a:off x="7686918" y="5160699"/>
            <a:ext cx="1936508" cy="771429"/>
          </a:xfrm>
          <a:prstGeom prst="rect">
            <a:avLst/>
          </a:prstGeom>
        </p:spPr>
      </p:pic>
      <p:pic>
        <p:nvPicPr>
          <p:cNvPr id="3074" name="Picture 2">
            <a:extLst>
              <a:ext uri="{FF2B5EF4-FFF2-40B4-BE49-F238E27FC236}">
                <a16:creationId xmlns:a16="http://schemas.microsoft.com/office/drawing/2014/main" id="{F51D7962-6CA8-FBEB-8510-BF363FA85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6918" y="3933000"/>
            <a:ext cx="4267996" cy="168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919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a:xfrm>
            <a:off x="695326" y="333000"/>
            <a:ext cx="8928100" cy="792000"/>
          </a:xfrm>
        </p:spPr>
        <p:txBody>
          <a:bodyPr/>
          <a:lstStyle/>
          <a:p>
            <a:r>
              <a:rPr lang="en-GB" dirty="0"/>
              <a:t>Human causes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770" t="10154" r="15211"/>
          <a:stretch/>
        </p:blipFill>
        <p:spPr>
          <a:xfrm>
            <a:off x="2256298" y="889169"/>
            <a:ext cx="7391401" cy="5491831"/>
          </a:xfrm>
          <a:prstGeom prst="rect">
            <a:avLst/>
          </a:prstGeom>
          <a:ln w="6350">
            <a:noFill/>
          </a:ln>
          <a:effectLst/>
        </p:spPr>
      </p:pic>
    </p:spTree>
    <p:extLst>
      <p:ext uri="{BB962C8B-B14F-4D97-AF65-F5344CB8AC3E}">
        <p14:creationId xmlns:p14="http://schemas.microsoft.com/office/powerpoint/2010/main" val="2187448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851E312-E545-E041-89C5-DD3E49809AFA}"/>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FE2981C8-A270-12AD-7BC9-841BADEDFE5F}"/>
              </a:ext>
            </a:extLst>
          </p:cNvPr>
          <p:cNvSpPr>
            <a:spLocks noGrp="1"/>
          </p:cNvSpPr>
          <p:nvPr>
            <p:ph type="title"/>
          </p:nvPr>
        </p:nvSpPr>
        <p:spPr/>
        <p:txBody>
          <a:bodyPr/>
          <a:lstStyle/>
          <a:p>
            <a:r>
              <a:rPr lang="en-GB" dirty="0"/>
              <a:t>Global Change – but why?</a:t>
            </a:r>
          </a:p>
        </p:txBody>
      </p:sp>
      <p:sp>
        <p:nvSpPr>
          <p:cNvPr id="4" name="Inhaltsplatzhalter 3">
            <a:extLst>
              <a:ext uri="{FF2B5EF4-FFF2-40B4-BE49-F238E27FC236}">
                <a16:creationId xmlns:a16="http://schemas.microsoft.com/office/drawing/2014/main" id="{5A1FE628-0216-6D78-6468-8CBC5BAFFA9E}"/>
              </a:ext>
            </a:extLst>
          </p:cNvPr>
          <p:cNvSpPr>
            <a:spLocks noGrp="1"/>
          </p:cNvSpPr>
          <p:nvPr>
            <p:ph idx="1"/>
          </p:nvPr>
        </p:nvSpPr>
        <p:spPr/>
        <p:txBody>
          <a:bodyPr>
            <a:normAutofit lnSpcReduction="10000"/>
          </a:bodyPr>
          <a:lstStyle/>
          <a:p>
            <a:pPr marL="0" indent="0">
              <a:buNone/>
            </a:pPr>
            <a:r>
              <a:rPr lang="en-GB" b="1" dirty="0"/>
              <a:t>Human activities </a:t>
            </a:r>
            <a:r>
              <a:rPr lang="en-GB" dirty="0"/>
              <a:t>= </a:t>
            </a:r>
            <a:br>
              <a:rPr lang="en-GB" dirty="0"/>
            </a:br>
            <a:r>
              <a:rPr lang="en-GB" dirty="0"/>
              <a:t>most volatile driving force since mid-20</a:t>
            </a:r>
            <a:r>
              <a:rPr lang="en-GB" baseline="30000" dirty="0"/>
              <a:t>th</a:t>
            </a:r>
            <a:r>
              <a:rPr lang="en-GB" dirty="0"/>
              <a:t> century:</a:t>
            </a:r>
          </a:p>
          <a:p>
            <a:r>
              <a:rPr lang="en-GB" dirty="0"/>
              <a:t>Population growth and increased resource consumption</a:t>
            </a:r>
          </a:p>
          <a:p>
            <a:r>
              <a:rPr lang="en-GB" dirty="0"/>
              <a:t>Fossil fuel burning and greenhouse gas emissions</a:t>
            </a:r>
          </a:p>
          <a:p>
            <a:r>
              <a:rPr lang="en-GB" dirty="0"/>
              <a:t>Land use changes and deforestation</a:t>
            </a:r>
          </a:p>
          <a:p>
            <a:r>
              <a:rPr lang="en-GB" dirty="0"/>
              <a:t>Pollution and waste production</a:t>
            </a:r>
            <a:br>
              <a:rPr lang="en-GB" dirty="0"/>
            </a:br>
            <a:endParaRPr lang="en-GB" dirty="0"/>
          </a:p>
          <a:p>
            <a:pPr marL="0" indent="0">
              <a:buNone/>
            </a:pPr>
            <a:r>
              <a:rPr lang="en-GB" b="1" dirty="0"/>
              <a:t>👉 Great Acceleration &amp; Anthropocene</a:t>
            </a:r>
          </a:p>
          <a:p>
            <a:pPr lvl="1"/>
            <a:r>
              <a:rPr lang="en-GB" b="1" dirty="0"/>
              <a:t>humanity as “geological force”</a:t>
            </a:r>
          </a:p>
        </p:txBody>
      </p:sp>
      <p:sp>
        <p:nvSpPr>
          <p:cNvPr id="5" name="Datumsplatzhalter 4">
            <a:extLst>
              <a:ext uri="{FF2B5EF4-FFF2-40B4-BE49-F238E27FC236}">
                <a16:creationId xmlns:a16="http://schemas.microsoft.com/office/drawing/2014/main" id="{0133DD7C-FE25-61AE-4A36-C29E7B84D66E}"/>
              </a:ext>
            </a:extLst>
          </p:cNvPr>
          <p:cNvSpPr>
            <a:spLocks noGrp="1"/>
          </p:cNvSpPr>
          <p:nvPr>
            <p:ph type="dt" sz="half" idx="10"/>
          </p:nvPr>
        </p:nvSpPr>
        <p:spPr/>
        <p:txBody>
          <a:bodyPr/>
          <a:lstStyle/>
          <a:p>
            <a:r>
              <a:rPr lang="en-GB" dirty="0"/>
              <a:t>((Stockholm University, o.J.))</a:t>
            </a:r>
          </a:p>
        </p:txBody>
      </p:sp>
      <p:sp>
        <p:nvSpPr>
          <p:cNvPr id="6" name="Fußzeilenplatzhalter 5">
            <a:extLst>
              <a:ext uri="{FF2B5EF4-FFF2-40B4-BE49-F238E27FC236}">
                <a16:creationId xmlns:a16="http://schemas.microsoft.com/office/drawing/2014/main" id="{4AD63A8D-37E2-F760-7267-BE2F87FF0F44}"/>
              </a:ext>
            </a:extLst>
          </p:cNvPr>
          <p:cNvSpPr>
            <a:spLocks noGrp="1"/>
          </p:cNvSpPr>
          <p:nvPr>
            <p:ph type="ftr" sz="quarter" idx="11"/>
          </p:nvPr>
        </p:nvSpPr>
        <p:spPr/>
        <p:txBody>
          <a:bodyPr/>
          <a:lstStyle/>
          <a:p>
            <a:r>
              <a:rPr lang="en-GB" dirty="0"/>
              <a:t>KMH / Intro Circularity</a:t>
            </a:r>
          </a:p>
        </p:txBody>
      </p:sp>
      <p:pic>
        <p:nvPicPr>
          <p:cNvPr id="7" name="Picture 4">
            <a:hlinkClick r:id="rId2"/>
            <a:extLst>
              <a:ext uri="{FF2B5EF4-FFF2-40B4-BE49-F238E27FC236}">
                <a16:creationId xmlns:a16="http://schemas.microsoft.com/office/drawing/2014/main" id="{CA38B018-E1EA-5BFF-6E0D-EFEDE8DA6DC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0000" y="1308560"/>
            <a:ext cx="7441278" cy="4960854"/>
          </a:xfrm>
          <a:prstGeom prst="rect">
            <a:avLst/>
          </a:prstGeom>
        </p:spPr>
      </p:pic>
    </p:spTree>
    <p:extLst>
      <p:ext uri="{BB962C8B-B14F-4D97-AF65-F5344CB8AC3E}">
        <p14:creationId xmlns:p14="http://schemas.microsoft.com/office/powerpoint/2010/main" val="592019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5" y="1413001"/>
            <a:ext cx="6553200" cy="4751262"/>
          </a:xfrm>
        </p:spPr>
        <p:txBody>
          <a:bodyPr/>
          <a:lstStyle/>
          <a:p>
            <a:r>
              <a:rPr lang="en-US" b="1" dirty="0"/>
              <a:t>Me &amp; my phone</a:t>
            </a:r>
          </a:p>
          <a:p>
            <a:r>
              <a:rPr lang="en-US" b="1" dirty="0"/>
              <a:t>Defining Circular Development (Rrrrrrr!)</a:t>
            </a:r>
          </a:p>
          <a:p>
            <a:r>
              <a:rPr lang="en-US" b="1" dirty="0"/>
              <a:t>Again my phone</a:t>
            </a:r>
            <a:endParaRPr lang="en-GB" b="1" dirty="0"/>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25719" t="205" r="1724" b="330"/>
          <a:stretch/>
        </p:blipFill>
        <p:spPr bwMode="gray">
          <a:xfrm>
            <a:off x="8183563" y="0"/>
            <a:ext cx="4008437" cy="6858000"/>
          </a:xfrm>
          <a:prstGeom prst="rect">
            <a:avLst/>
          </a:prstGeom>
          <a:solidFill>
            <a:srgbClr val="E4E7E9"/>
          </a:solidFill>
          <a:ln w="6350">
            <a:solidFill>
              <a:schemeClr val="tx1"/>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11184696" y="6596698"/>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p:txBody>
          <a:bodyPr/>
          <a:lstStyle/>
          <a:p>
            <a:r>
              <a:rPr lang="en-GB" dirty="0"/>
              <a:t>KMH / Intro Circularity</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1B48ED1-53E9-FC50-EC55-1ADCB422F22E}"/>
              </a:ext>
            </a:extLst>
          </p:cNvPr>
          <p:cNvSpPr>
            <a:spLocks noGrp="1"/>
          </p:cNvSpPr>
          <p:nvPr>
            <p:ph type="title"/>
          </p:nvPr>
        </p:nvSpPr>
        <p:spPr/>
        <p:txBody>
          <a:bodyPr/>
          <a:lstStyle/>
          <a:p>
            <a:r>
              <a:rPr lang="en-GB" dirty="0"/>
              <a:t>There has always been change …</a:t>
            </a:r>
          </a:p>
        </p:txBody>
      </p:sp>
      <p:sp>
        <p:nvSpPr>
          <p:cNvPr id="6" name="Inhaltsplatzhalter 5">
            <a:extLst>
              <a:ext uri="{FF2B5EF4-FFF2-40B4-BE49-F238E27FC236}">
                <a16:creationId xmlns:a16="http://schemas.microsoft.com/office/drawing/2014/main" id="{19974D28-86E4-98BE-35F2-36D50362D8FA}"/>
              </a:ext>
            </a:extLst>
          </p:cNvPr>
          <p:cNvSpPr>
            <a:spLocks noGrp="1"/>
          </p:cNvSpPr>
          <p:nvPr>
            <p:ph idx="1"/>
          </p:nvPr>
        </p:nvSpPr>
        <p:spPr/>
        <p:txBody>
          <a:bodyPr>
            <a:normAutofit lnSpcReduction="10000"/>
          </a:bodyPr>
          <a:lstStyle/>
          <a:p>
            <a:r>
              <a:rPr lang="en-GB" altLang="de-DE" dirty="0"/>
              <a:t>Extent of acceleration</a:t>
            </a:r>
          </a:p>
          <a:p>
            <a:r>
              <a:rPr lang="en-GB" altLang="de-DE" dirty="0"/>
              <a:t>Scale of the extent</a:t>
            </a:r>
          </a:p>
          <a:p>
            <a:r>
              <a:rPr lang="en-GB" altLang="de-DE" dirty="0"/>
              <a:t>Spectrum of acute and simultaneous change processes</a:t>
            </a:r>
          </a:p>
          <a:p>
            <a:r>
              <a:rPr lang="en-GB" altLang="de-DE" dirty="0"/>
              <a:t>Significance and extent of human influence</a:t>
            </a:r>
          </a:p>
          <a:p>
            <a:pPr marL="457200" lvl="1" indent="0">
              <a:buNone/>
            </a:pPr>
            <a:endParaRPr lang="en-GB" altLang="de-DE" dirty="0"/>
          </a:p>
          <a:p>
            <a:pPr marL="446088" lvl="1" indent="-446088">
              <a:buNone/>
            </a:pPr>
            <a:r>
              <a:rPr lang="en-GB" altLang="de-DE" sz="2400" dirty="0"/>
              <a:t>👉</a:t>
            </a:r>
            <a:r>
              <a:rPr lang="en-GB" altLang="de-DE" sz="2400" i="1" dirty="0"/>
              <a:t> „It is this massive </a:t>
            </a:r>
            <a:r>
              <a:rPr lang="en-GB" altLang="de-DE" sz="2400" i="1" dirty="0">
                <a:solidFill>
                  <a:schemeClr val="tx2"/>
                </a:solidFill>
              </a:rPr>
              <a:t>economic, political, social, cultural, and environmental change simultaneously </a:t>
            </a:r>
            <a:r>
              <a:rPr lang="en-GB" altLang="de-DE" sz="2400" i="1" dirty="0"/>
              <a:t>burdening our lives that has persuaded so many that we do indeed live in ‚new times‘“ </a:t>
            </a:r>
            <a:br>
              <a:rPr lang="en-GB" altLang="de-DE" sz="2400" i="1" dirty="0"/>
            </a:br>
            <a:r>
              <a:rPr lang="en-GB" altLang="de-DE" sz="2400" i="1" dirty="0"/>
              <a:t>(</a:t>
            </a:r>
            <a:r>
              <a:rPr lang="en-GB" altLang="de-DE" sz="2400" dirty="0"/>
              <a:t>Johnston et al.</a:t>
            </a:r>
            <a:r>
              <a:rPr lang="en-GB" altLang="de-DE" sz="2400" i="1" dirty="0"/>
              <a:t>: 5)</a:t>
            </a:r>
          </a:p>
          <a:p>
            <a:endParaRPr lang="en-GB" dirty="0"/>
          </a:p>
        </p:txBody>
      </p:sp>
      <p:sp>
        <p:nvSpPr>
          <p:cNvPr id="7" name="Datumsplatzhalter 6">
            <a:extLst>
              <a:ext uri="{FF2B5EF4-FFF2-40B4-BE49-F238E27FC236}">
                <a16:creationId xmlns:a16="http://schemas.microsoft.com/office/drawing/2014/main" id="{D508D68E-576F-8BD3-E8CC-7DF5EEAB708E}"/>
              </a:ext>
            </a:extLst>
          </p:cNvPr>
          <p:cNvSpPr>
            <a:spLocks noGrp="1"/>
          </p:cNvSpPr>
          <p:nvPr>
            <p:ph type="dt" sz="half" idx="10"/>
          </p:nvPr>
        </p:nvSpPr>
        <p:spPr/>
        <p:txBody>
          <a:bodyPr/>
          <a:lstStyle/>
          <a:p>
            <a:endParaRPr lang="en-GB" dirty="0"/>
          </a:p>
        </p:txBody>
      </p:sp>
      <p:sp>
        <p:nvSpPr>
          <p:cNvPr id="8" name="Fußzeilenplatzhalter 7">
            <a:extLst>
              <a:ext uri="{FF2B5EF4-FFF2-40B4-BE49-F238E27FC236}">
                <a16:creationId xmlns:a16="http://schemas.microsoft.com/office/drawing/2014/main" id="{B1AE7B5C-BE5A-FCA7-D71C-F9C119D5D5F3}"/>
              </a:ext>
            </a:extLst>
          </p:cNvPr>
          <p:cNvSpPr>
            <a:spLocks noGrp="1"/>
          </p:cNvSpPr>
          <p:nvPr>
            <p:ph type="ftr" sz="quarter" idx="11"/>
          </p:nvPr>
        </p:nvSpPr>
        <p:spPr/>
        <p:txBody>
          <a:bodyPr/>
          <a:lstStyle/>
          <a:p>
            <a:r>
              <a:rPr lang="en-GB" dirty="0"/>
              <a:t>KMH / Intro Circularity</a:t>
            </a:r>
          </a:p>
        </p:txBody>
      </p:sp>
      <p:sp>
        <p:nvSpPr>
          <p:cNvPr id="9" name="Foliennummernplatzhalter 8">
            <a:extLst>
              <a:ext uri="{FF2B5EF4-FFF2-40B4-BE49-F238E27FC236}">
                <a16:creationId xmlns:a16="http://schemas.microsoft.com/office/drawing/2014/main" id="{550FCDDA-C5A3-68EB-C922-7D42E10D26CB}"/>
              </a:ext>
            </a:extLst>
          </p:cNvPr>
          <p:cNvSpPr>
            <a:spLocks noGrp="1"/>
          </p:cNvSpPr>
          <p:nvPr>
            <p:ph type="sldNum" sz="quarter" idx="12"/>
          </p:nvPr>
        </p:nvSpPr>
        <p:spPr/>
        <p:txBody>
          <a:bodyPr/>
          <a:lstStyle/>
          <a:p>
            <a:fld id="{D836C0FE-70CA-4950-82D6-CF602CC2B770}" type="slidenum">
              <a:rPr lang="en-GB" smtClean="0"/>
              <a:t>20</a:t>
            </a:fld>
            <a:endParaRPr lang="en-GB" dirty="0"/>
          </a:p>
        </p:txBody>
      </p:sp>
    </p:spTree>
    <p:extLst>
      <p:ext uri="{BB962C8B-B14F-4D97-AF65-F5344CB8AC3E}">
        <p14:creationId xmlns:p14="http://schemas.microsoft.com/office/powerpoint/2010/main" val="1351902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BCD1C-A74A-4584-9F67-517562C19BC1}"/>
              </a:ext>
            </a:extLst>
          </p:cNvPr>
          <p:cNvSpPr>
            <a:spLocks noGrp="1"/>
          </p:cNvSpPr>
          <p:nvPr>
            <p:ph type="title"/>
          </p:nvPr>
        </p:nvSpPr>
        <p:spPr/>
        <p:txBody>
          <a:bodyPr>
            <a:normAutofit/>
          </a:bodyPr>
          <a:lstStyle/>
          <a:p>
            <a:r>
              <a:rPr lang="en-GB" dirty="0"/>
              <a:t>Great Acceleration: Steffen et al. (2015)</a:t>
            </a:r>
          </a:p>
        </p:txBody>
      </p:sp>
      <p:grpSp>
        <p:nvGrpSpPr>
          <p:cNvPr id="12" name="WORKimage">
            <a:extLst>
              <a:ext uri="{FF2B5EF4-FFF2-40B4-BE49-F238E27FC236}">
                <a16:creationId xmlns:a16="http://schemas.microsoft.com/office/drawing/2014/main" id="{CBF6FD3E-A8CB-407A-85C0-BD3EFC52D799}"/>
              </a:ext>
            </a:extLst>
          </p:cNvPr>
          <p:cNvGrpSpPr/>
          <p:nvPr/>
        </p:nvGrpSpPr>
        <p:grpSpPr>
          <a:xfrm>
            <a:off x="624000" y="1197000"/>
            <a:ext cx="10008000" cy="4985041"/>
            <a:chOff x="-6247814" y="-5486400"/>
            <a:chExt cx="13768163" cy="6858000"/>
          </a:xfrm>
        </p:grpSpPr>
        <p:pic>
          <p:nvPicPr>
            <p:cNvPr id="10" name="Grafik 9">
              <a:extLst>
                <a:ext uri="{FF2B5EF4-FFF2-40B4-BE49-F238E27FC236}">
                  <a16:creationId xmlns:a16="http://schemas.microsoft.com/office/drawing/2014/main" id="{31AD186C-2F76-4025-A892-F781D66FE753}"/>
                </a:ext>
              </a:extLst>
            </p:cNvPr>
            <p:cNvPicPr>
              <a:picLocks noChangeAspect="1"/>
            </p:cNvPicPr>
            <p:nvPr/>
          </p:nvPicPr>
          <p:blipFill>
            <a:blip r:embed="rId2"/>
            <a:stretch>
              <a:fillRect/>
            </a:stretch>
          </p:blipFill>
          <p:spPr>
            <a:xfrm>
              <a:off x="-6247814" y="-5486400"/>
              <a:ext cx="6773253" cy="6858000"/>
            </a:xfrm>
            <a:prstGeom prst="rect">
              <a:avLst/>
            </a:prstGeom>
          </p:spPr>
        </p:pic>
        <p:pic>
          <p:nvPicPr>
            <p:cNvPr id="11" name="Grafik 10">
              <a:extLst>
                <a:ext uri="{FF2B5EF4-FFF2-40B4-BE49-F238E27FC236}">
                  <a16:creationId xmlns:a16="http://schemas.microsoft.com/office/drawing/2014/main" id="{6AFA7B5F-3596-4396-8A6E-901F792C4430}"/>
                </a:ext>
              </a:extLst>
            </p:cNvPr>
            <p:cNvPicPr>
              <a:picLocks noChangeAspect="1"/>
            </p:cNvPicPr>
            <p:nvPr/>
          </p:nvPicPr>
          <p:blipFill>
            <a:blip r:embed="rId3"/>
            <a:stretch>
              <a:fillRect/>
            </a:stretch>
          </p:blipFill>
          <p:spPr>
            <a:xfrm>
              <a:off x="779136" y="-5486400"/>
              <a:ext cx="6741213" cy="6858000"/>
            </a:xfrm>
            <a:prstGeom prst="rect">
              <a:avLst/>
            </a:prstGeom>
          </p:spPr>
        </p:pic>
      </p:grpSp>
      <p:sp>
        <p:nvSpPr>
          <p:cNvPr id="3" name="Datumsplatzhalter 2">
            <a:extLst>
              <a:ext uri="{FF2B5EF4-FFF2-40B4-BE49-F238E27FC236}">
                <a16:creationId xmlns:a16="http://schemas.microsoft.com/office/drawing/2014/main" id="{268D28A2-C575-BF79-312F-5661D9DC4005}"/>
              </a:ext>
            </a:extLst>
          </p:cNvPr>
          <p:cNvSpPr>
            <a:spLocks noGrp="1"/>
          </p:cNvSpPr>
          <p:nvPr>
            <p:ph type="dt" sz="half" idx="10"/>
          </p:nvPr>
        </p:nvSpPr>
        <p:spPr/>
        <p:txBody>
          <a:bodyPr/>
          <a:lstStyle/>
          <a:p>
            <a:r>
              <a:rPr lang="en-GB" dirty="0"/>
              <a:t>(Courntey White, o.J.)</a:t>
            </a:r>
          </a:p>
        </p:txBody>
      </p:sp>
      <p:sp>
        <p:nvSpPr>
          <p:cNvPr id="4" name="Fußzeilenplatzhalter 3">
            <a:extLst>
              <a:ext uri="{FF2B5EF4-FFF2-40B4-BE49-F238E27FC236}">
                <a16:creationId xmlns:a16="http://schemas.microsoft.com/office/drawing/2014/main" id="{D3A82748-1875-DAE3-6916-D0DF39F5DD87}"/>
              </a:ext>
            </a:extLst>
          </p:cNvPr>
          <p:cNvSpPr>
            <a:spLocks noGrp="1"/>
          </p:cNvSpPr>
          <p:nvPr>
            <p:ph type="ftr" sz="quarter" idx="11"/>
          </p:nvPr>
        </p:nvSpPr>
        <p:spPr/>
        <p:txBody>
          <a:bodyPr/>
          <a:lstStyle/>
          <a:p>
            <a:r>
              <a:rPr lang="en-GB" dirty="0"/>
              <a:t>KMH / Intro Circularity</a:t>
            </a:r>
          </a:p>
        </p:txBody>
      </p:sp>
      <p:sp>
        <p:nvSpPr>
          <p:cNvPr id="5" name="Foliennummernplatzhalter 4">
            <a:extLst>
              <a:ext uri="{FF2B5EF4-FFF2-40B4-BE49-F238E27FC236}">
                <a16:creationId xmlns:a16="http://schemas.microsoft.com/office/drawing/2014/main" id="{7EC9E455-1777-B070-8AA2-92ECCDE93BC8}"/>
              </a:ext>
            </a:extLst>
          </p:cNvPr>
          <p:cNvSpPr>
            <a:spLocks noGrp="1"/>
          </p:cNvSpPr>
          <p:nvPr>
            <p:ph type="sldNum" sz="quarter" idx="12"/>
          </p:nvPr>
        </p:nvSpPr>
        <p:spPr/>
        <p:txBody>
          <a:bodyPr/>
          <a:lstStyle/>
          <a:p>
            <a:fld id="{D836C0FE-70CA-4950-82D6-CF602CC2B770}" type="slidenum">
              <a:rPr lang="en-GB" smtClean="0"/>
              <a:t>21</a:t>
            </a:fld>
            <a:endParaRPr lang="en-GB" dirty="0"/>
          </a:p>
        </p:txBody>
      </p:sp>
    </p:spTree>
    <p:extLst>
      <p:ext uri="{BB962C8B-B14F-4D97-AF65-F5344CB8AC3E}">
        <p14:creationId xmlns:p14="http://schemas.microsoft.com/office/powerpoint/2010/main" val="1475946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BCD1C-A74A-4584-9F67-517562C19BC1}"/>
              </a:ext>
            </a:extLst>
          </p:cNvPr>
          <p:cNvSpPr>
            <a:spLocks noGrp="1"/>
          </p:cNvSpPr>
          <p:nvPr>
            <p:ph type="title"/>
          </p:nvPr>
        </p:nvSpPr>
        <p:spPr>
          <a:xfrm>
            <a:off x="695326" y="549000"/>
            <a:ext cx="3528674" cy="792000"/>
          </a:xfrm>
        </p:spPr>
        <p:txBody>
          <a:bodyPr>
            <a:normAutofit/>
          </a:bodyPr>
          <a:lstStyle/>
          <a:p>
            <a:r>
              <a:rPr lang="en-GB" dirty="0"/>
              <a:t>Great Acceleration: Steffen et al. (2015)</a:t>
            </a:r>
          </a:p>
        </p:txBody>
      </p:sp>
      <p:sp>
        <p:nvSpPr>
          <p:cNvPr id="3" name="Datumsplatzhalter 2">
            <a:extLst>
              <a:ext uri="{FF2B5EF4-FFF2-40B4-BE49-F238E27FC236}">
                <a16:creationId xmlns:a16="http://schemas.microsoft.com/office/drawing/2014/main" id="{3D365BD9-9886-9B40-7AE0-0D3C007AC4E6}"/>
              </a:ext>
            </a:extLst>
          </p:cNvPr>
          <p:cNvSpPr>
            <a:spLocks noGrp="1"/>
          </p:cNvSpPr>
          <p:nvPr>
            <p:ph type="dt" sz="half" idx="10"/>
          </p:nvPr>
        </p:nvSpPr>
        <p:spPr/>
        <p:txBody>
          <a:bodyPr/>
          <a:lstStyle/>
          <a:p>
            <a:endParaRPr lang="en-GB" dirty="0"/>
          </a:p>
        </p:txBody>
      </p:sp>
      <p:sp>
        <p:nvSpPr>
          <p:cNvPr id="4" name="Fußzeilenplatzhalter 3">
            <a:extLst>
              <a:ext uri="{FF2B5EF4-FFF2-40B4-BE49-F238E27FC236}">
                <a16:creationId xmlns:a16="http://schemas.microsoft.com/office/drawing/2014/main" id="{EBDC55CB-4D7B-D8D2-D2F1-5D729C203DEC}"/>
              </a:ext>
            </a:extLst>
          </p:cNvPr>
          <p:cNvSpPr>
            <a:spLocks noGrp="1"/>
          </p:cNvSpPr>
          <p:nvPr>
            <p:ph type="ftr" sz="quarter" idx="11"/>
          </p:nvPr>
        </p:nvSpPr>
        <p:spPr/>
        <p:txBody>
          <a:bodyPr/>
          <a:lstStyle/>
          <a:p>
            <a:r>
              <a:rPr lang="en-GB" dirty="0"/>
              <a:t>KMH / Intro Circularity</a:t>
            </a:r>
          </a:p>
        </p:txBody>
      </p:sp>
      <p:sp>
        <p:nvSpPr>
          <p:cNvPr id="5" name="Foliennummernplatzhalter 4">
            <a:extLst>
              <a:ext uri="{FF2B5EF4-FFF2-40B4-BE49-F238E27FC236}">
                <a16:creationId xmlns:a16="http://schemas.microsoft.com/office/drawing/2014/main" id="{2B8C5689-ED62-BC3D-0338-7F5D83864BE7}"/>
              </a:ext>
            </a:extLst>
          </p:cNvPr>
          <p:cNvSpPr>
            <a:spLocks noGrp="1"/>
          </p:cNvSpPr>
          <p:nvPr>
            <p:ph type="sldNum" sz="quarter" idx="12"/>
          </p:nvPr>
        </p:nvSpPr>
        <p:spPr/>
        <p:txBody>
          <a:bodyPr/>
          <a:lstStyle/>
          <a:p>
            <a:fld id="{D836C0FE-70CA-4950-82D6-CF602CC2B770}" type="slidenum">
              <a:rPr lang="en-GB" smtClean="0"/>
              <a:t>22</a:t>
            </a:fld>
            <a:endParaRPr lang="en-GB" dirty="0"/>
          </a:p>
        </p:txBody>
      </p:sp>
      <p:pic>
        <p:nvPicPr>
          <p:cNvPr id="10" name="Inhaltsplatzhalter 9">
            <a:hlinkClick r:id="rId2"/>
            <a:extLst>
              <a:ext uri="{FF2B5EF4-FFF2-40B4-BE49-F238E27FC236}">
                <a16:creationId xmlns:a16="http://schemas.microsoft.com/office/drawing/2014/main" id="{068C86B8-9803-4495-A889-00A9A6E5D602}"/>
              </a:ext>
            </a:extLst>
          </p:cNvPr>
          <p:cNvPicPr>
            <a:picLocks noGrp="1" noChangeAspect="1"/>
          </p:cNvPicPr>
          <p:nvPr>
            <p:ph idx="1"/>
          </p:nvPr>
        </p:nvPicPr>
        <p:blipFill>
          <a:blip r:embed="rId3"/>
          <a:stretch>
            <a:fillRect/>
          </a:stretch>
        </p:blipFill>
        <p:spPr>
          <a:xfrm rot="276396">
            <a:off x="4784566" y="460810"/>
            <a:ext cx="4920534" cy="6985462"/>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041273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BABFEC1-9687-D03B-C512-9B1BA4845260}"/>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3" name="Titel 2">
            <a:extLst>
              <a:ext uri="{FF2B5EF4-FFF2-40B4-BE49-F238E27FC236}">
                <a16:creationId xmlns:a16="http://schemas.microsoft.com/office/drawing/2014/main" id="{FB9B01A6-34FA-160D-380F-6C31D79F2701}"/>
              </a:ext>
            </a:extLst>
          </p:cNvPr>
          <p:cNvSpPr>
            <a:spLocks noGrp="1"/>
          </p:cNvSpPr>
          <p:nvPr>
            <p:ph type="title"/>
          </p:nvPr>
        </p:nvSpPr>
        <p:spPr/>
        <p:txBody>
          <a:bodyPr/>
          <a:lstStyle/>
          <a:p>
            <a:r>
              <a:rPr lang="en-GB" dirty="0"/>
              <a:t>@ geological force</a:t>
            </a:r>
          </a:p>
        </p:txBody>
      </p:sp>
      <p:sp>
        <p:nvSpPr>
          <p:cNvPr id="5" name="Datumsplatzhalter 4">
            <a:extLst>
              <a:ext uri="{FF2B5EF4-FFF2-40B4-BE49-F238E27FC236}">
                <a16:creationId xmlns:a16="http://schemas.microsoft.com/office/drawing/2014/main" id="{49493719-F248-C4C9-7B40-B56D20A62955}"/>
              </a:ext>
            </a:extLst>
          </p:cNvPr>
          <p:cNvSpPr>
            <a:spLocks noGrp="1"/>
          </p:cNvSpPr>
          <p:nvPr>
            <p:ph type="dt" sz="half" idx="10"/>
          </p:nvPr>
        </p:nvSpPr>
        <p:spPr/>
        <p:txBody>
          <a:bodyPr/>
          <a:lstStyle/>
          <a:p>
            <a:r>
              <a:rPr lang="en-GB" dirty="0"/>
              <a:t>(Atomic Archive, n.y.)</a:t>
            </a:r>
          </a:p>
        </p:txBody>
      </p:sp>
      <p:sp>
        <p:nvSpPr>
          <p:cNvPr id="6" name="Fußzeilenplatzhalter 5">
            <a:extLst>
              <a:ext uri="{FF2B5EF4-FFF2-40B4-BE49-F238E27FC236}">
                <a16:creationId xmlns:a16="http://schemas.microsoft.com/office/drawing/2014/main" id="{2EB1E473-6637-97AF-6242-C886AAABE7A7}"/>
              </a:ext>
            </a:extLst>
          </p:cNvPr>
          <p:cNvSpPr>
            <a:spLocks noGrp="1"/>
          </p:cNvSpPr>
          <p:nvPr>
            <p:ph type="ftr" sz="quarter" idx="11"/>
          </p:nvPr>
        </p:nvSpPr>
        <p:spPr/>
        <p:txBody>
          <a:bodyPr/>
          <a:lstStyle/>
          <a:p>
            <a:r>
              <a:rPr lang="en-GB" dirty="0"/>
              <a:t>KMH / Intro Circularity</a:t>
            </a:r>
          </a:p>
        </p:txBody>
      </p:sp>
      <p:pic>
        <p:nvPicPr>
          <p:cNvPr id="7" name="Inhaltsplatzhalter 5">
            <a:hlinkClick r:id="rId3"/>
            <a:extLst>
              <a:ext uri="{FF2B5EF4-FFF2-40B4-BE49-F238E27FC236}">
                <a16:creationId xmlns:a16="http://schemas.microsoft.com/office/drawing/2014/main" id="{969D53F4-DF93-BCC7-088A-94CCA643B4B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16299" y="405000"/>
            <a:ext cx="7097326" cy="5688000"/>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4328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BABFEC1-9687-D03B-C512-9B1BA4845260}"/>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3" name="Titel 2">
            <a:extLst>
              <a:ext uri="{FF2B5EF4-FFF2-40B4-BE49-F238E27FC236}">
                <a16:creationId xmlns:a16="http://schemas.microsoft.com/office/drawing/2014/main" id="{FB9B01A6-34FA-160D-380F-6C31D79F2701}"/>
              </a:ext>
            </a:extLst>
          </p:cNvPr>
          <p:cNvSpPr>
            <a:spLocks noGrp="1"/>
          </p:cNvSpPr>
          <p:nvPr>
            <p:ph type="title"/>
          </p:nvPr>
        </p:nvSpPr>
        <p:spPr/>
        <p:txBody>
          <a:bodyPr/>
          <a:lstStyle/>
          <a:p>
            <a:r>
              <a:rPr lang="en-GB" dirty="0"/>
              <a:t>@ geological force</a:t>
            </a:r>
          </a:p>
        </p:txBody>
      </p:sp>
      <p:sp>
        <p:nvSpPr>
          <p:cNvPr id="5" name="Datumsplatzhalter 4">
            <a:extLst>
              <a:ext uri="{FF2B5EF4-FFF2-40B4-BE49-F238E27FC236}">
                <a16:creationId xmlns:a16="http://schemas.microsoft.com/office/drawing/2014/main" id="{49493719-F248-C4C9-7B40-B56D20A62955}"/>
              </a:ext>
            </a:extLst>
          </p:cNvPr>
          <p:cNvSpPr>
            <a:spLocks noGrp="1"/>
          </p:cNvSpPr>
          <p:nvPr>
            <p:ph type="dt" sz="half" idx="10"/>
          </p:nvPr>
        </p:nvSpPr>
        <p:spPr/>
        <p:txBody>
          <a:bodyPr/>
          <a:lstStyle/>
          <a:p>
            <a:r>
              <a:rPr lang="en-GB" dirty="0"/>
              <a:t>(NASA, 2015, PD, Wikimedia)</a:t>
            </a:r>
          </a:p>
        </p:txBody>
      </p:sp>
      <p:sp>
        <p:nvSpPr>
          <p:cNvPr id="6" name="Fußzeilenplatzhalter 5">
            <a:extLst>
              <a:ext uri="{FF2B5EF4-FFF2-40B4-BE49-F238E27FC236}">
                <a16:creationId xmlns:a16="http://schemas.microsoft.com/office/drawing/2014/main" id="{2EB1E473-6637-97AF-6242-C886AAABE7A7}"/>
              </a:ext>
            </a:extLst>
          </p:cNvPr>
          <p:cNvSpPr>
            <a:spLocks noGrp="1"/>
          </p:cNvSpPr>
          <p:nvPr>
            <p:ph type="ftr" sz="quarter" idx="11"/>
          </p:nvPr>
        </p:nvSpPr>
        <p:spPr/>
        <p:txBody>
          <a:bodyPr/>
          <a:lstStyle/>
          <a:p>
            <a:r>
              <a:rPr lang="en-GB" dirty="0"/>
              <a:t>KMH / Intro Circularity</a:t>
            </a:r>
          </a:p>
        </p:txBody>
      </p:sp>
      <p:pic>
        <p:nvPicPr>
          <p:cNvPr id="1028" name="Picture 4">
            <a:hlinkClick r:id="rId3"/>
            <a:extLst>
              <a:ext uri="{FF2B5EF4-FFF2-40B4-BE49-F238E27FC236}">
                <a16:creationId xmlns:a16="http://schemas.microsoft.com/office/drawing/2014/main" id="{F7EEF16D-0B2E-99D6-863E-7650F27808B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83058" y="1144250"/>
            <a:ext cx="8870217" cy="497217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359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BABFEC1-9687-D03B-C512-9B1BA4845260}"/>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FB9B01A6-34FA-160D-380F-6C31D79F2701}"/>
              </a:ext>
            </a:extLst>
          </p:cNvPr>
          <p:cNvSpPr>
            <a:spLocks noGrp="1"/>
          </p:cNvSpPr>
          <p:nvPr>
            <p:ph type="title"/>
          </p:nvPr>
        </p:nvSpPr>
        <p:spPr/>
        <p:txBody>
          <a:bodyPr/>
          <a:lstStyle/>
          <a:p>
            <a:r>
              <a:rPr lang="en-GB" dirty="0"/>
              <a:t>@ geological force</a:t>
            </a:r>
          </a:p>
        </p:txBody>
      </p:sp>
      <p:sp>
        <p:nvSpPr>
          <p:cNvPr id="5" name="Datumsplatzhalter 4">
            <a:extLst>
              <a:ext uri="{FF2B5EF4-FFF2-40B4-BE49-F238E27FC236}">
                <a16:creationId xmlns:a16="http://schemas.microsoft.com/office/drawing/2014/main" id="{49493719-F248-C4C9-7B40-B56D20A62955}"/>
              </a:ext>
            </a:extLst>
          </p:cNvPr>
          <p:cNvSpPr>
            <a:spLocks noGrp="1"/>
          </p:cNvSpPr>
          <p:nvPr>
            <p:ph type="dt" sz="half" idx="10"/>
          </p:nvPr>
        </p:nvSpPr>
        <p:spPr/>
        <p:txBody>
          <a:bodyPr/>
          <a:lstStyle/>
          <a:p>
            <a:r>
              <a:rPr lang="en-GB" dirty="0"/>
              <a:t>(Climate.gov; Strat188, Wikimedia, CC BY-SA 4.0)</a:t>
            </a:r>
          </a:p>
        </p:txBody>
      </p:sp>
      <p:sp>
        <p:nvSpPr>
          <p:cNvPr id="6" name="Fußzeilenplatzhalter 5">
            <a:extLst>
              <a:ext uri="{FF2B5EF4-FFF2-40B4-BE49-F238E27FC236}">
                <a16:creationId xmlns:a16="http://schemas.microsoft.com/office/drawing/2014/main" id="{2EB1E473-6637-97AF-6242-C886AAABE7A7}"/>
              </a:ext>
            </a:extLst>
          </p:cNvPr>
          <p:cNvSpPr>
            <a:spLocks noGrp="1"/>
          </p:cNvSpPr>
          <p:nvPr>
            <p:ph type="ftr" sz="quarter" idx="11"/>
          </p:nvPr>
        </p:nvSpPr>
        <p:spPr/>
        <p:txBody>
          <a:bodyPr/>
          <a:lstStyle/>
          <a:p>
            <a:r>
              <a:rPr lang="en-GB" dirty="0"/>
              <a:t>KMH / Intro Circularity</a:t>
            </a:r>
          </a:p>
        </p:txBody>
      </p:sp>
      <p:sp>
        <p:nvSpPr>
          <p:cNvPr id="8" name="Inhaltsplatzhalter 7">
            <a:extLst>
              <a:ext uri="{FF2B5EF4-FFF2-40B4-BE49-F238E27FC236}">
                <a16:creationId xmlns:a16="http://schemas.microsoft.com/office/drawing/2014/main" id="{C2CD42C2-54E7-1AFF-B483-8611C34DEEE5}"/>
              </a:ext>
            </a:extLst>
          </p:cNvPr>
          <p:cNvSpPr>
            <a:spLocks noGrp="1"/>
          </p:cNvSpPr>
          <p:nvPr>
            <p:ph idx="1"/>
          </p:nvPr>
        </p:nvSpPr>
        <p:spPr/>
        <p:txBody>
          <a:bodyPr/>
          <a:lstStyle/>
          <a:p>
            <a:endParaRPr lang="en-GB" dirty="0"/>
          </a:p>
        </p:txBody>
      </p:sp>
      <p:pic>
        <p:nvPicPr>
          <p:cNvPr id="9" name="Content Placeholder 7">
            <a:hlinkClick r:id="rId3"/>
            <a:extLst>
              <a:ext uri="{FF2B5EF4-FFF2-40B4-BE49-F238E27FC236}">
                <a16:creationId xmlns:a16="http://schemas.microsoft.com/office/drawing/2014/main" id="{F9BC1818-44D7-2FE8-4D37-58892A1D0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7176000" y="405000"/>
            <a:ext cx="4320000" cy="5761801"/>
          </a:xfrm>
          <a:prstGeom prst="rect">
            <a:avLst/>
          </a:prstGeom>
          <a:ln w="6350">
            <a:solidFill>
              <a:schemeClr val="tx1"/>
            </a:solidFill>
          </a:ln>
          <a:effectLst>
            <a:outerShdw blurRad="254000" dist="107763" dir="2699994" algn="tl">
              <a:prstClr val="black">
                <a:alpha val="40000"/>
              </a:prstClr>
            </a:outerShdw>
          </a:effectLst>
        </p:spPr>
      </p:pic>
      <p:pic>
        <p:nvPicPr>
          <p:cNvPr id="10" name="Picture 11">
            <a:hlinkClick r:id="rId5"/>
            <a:extLst>
              <a:ext uri="{FF2B5EF4-FFF2-40B4-BE49-F238E27FC236}">
                <a16:creationId xmlns:a16="http://schemas.microsoft.com/office/drawing/2014/main" id="{EADC6D11-2B39-F7AC-81A5-16DB525124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724" y="1597581"/>
            <a:ext cx="5329276" cy="4567952"/>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311027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a:xfrm>
            <a:off x="695326" y="333000"/>
            <a:ext cx="8928100" cy="792000"/>
          </a:xfrm>
        </p:spPr>
        <p:txBody>
          <a:bodyPr/>
          <a:lstStyle/>
          <a:p>
            <a:r>
              <a:rPr lang="en-GB" dirty="0"/>
              <a:t>Our impacts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134" t="11292" r="17080" b="3250"/>
          <a:stretch/>
        </p:blipFill>
        <p:spPr>
          <a:xfrm>
            <a:off x="3031199" y="333000"/>
            <a:ext cx="7888801" cy="5764371"/>
          </a:xfrm>
          <a:prstGeom prst="rect">
            <a:avLst/>
          </a:prstGeom>
          <a:ln w="6350">
            <a:noFill/>
          </a:ln>
          <a:effectLst/>
        </p:spPr>
      </p:pic>
    </p:spTree>
    <p:extLst>
      <p:ext uri="{BB962C8B-B14F-4D97-AF65-F5344CB8AC3E}">
        <p14:creationId xmlns:p14="http://schemas.microsoft.com/office/powerpoint/2010/main" val="396513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A22555A-6A66-6C85-0EB6-DB4DF6E91048}"/>
              </a:ext>
            </a:extLst>
          </p:cNvPr>
          <p:cNvSpPr>
            <a:spLocks noGrp="1"/>
          </p:cNvSpPr>
          <p:nvPr>
            <p:ph type="sldNum" sz="quarter" idx="12"/>
          </p:nvPr>
        </p:nvSpPr>
        <p:spPr/>
        <p:txBody>
          <a:bodyPr/>
          <a:lstStyle/>
          <a:p>
            <a:fld id="{D836C0FE-70CA-4950-82D6-CF602CC2B770}" type="slidenum">
              <a:rPr lang="de-DE" smtClean="0"/>
              <a:t>27</a:t>
            </a:fld>
            <a:endParaRPr lang="de-DE" dirty="0"/>
          </a:p>
        </p:txBody>
      </p:sp>
      <p:sp>
        <p:nvSpPr>
          <p:cNvPr id="3" name="Titel 2">
            <a:extLst>
              <a:ext uri="{FF2B5EF4-FFF2-40B4-BE49-F238E27FC236}">
                <a16:creationId xmlns:a16="http://schemas.microsoft.com/office/drawing/2014/main" id="{23DB8FF1-B33D-4329-BB7B-A09AF9682040}"/>
              </a:ext>
            </a:extLst>
          </p:cNvPr>
          <p:cNvSpPr>
            <a:spLocks noGrp="1"/>
          </p:cNvSpPr>
          <p:nvPr>
            <p:ph type="title"/>
          </p:nvPr>
        </p:nvSpPr>
        <p:spPr/>
        <p:txBody>
          <a:bodyPr/>
          <a:lstStyle/>
          <a:p>
            <a:endParaRPr lang="en-GB" dirty="0"/>
          </a:p>
        </p:txBody>
      </p:sp>
      <p:sp>
        <p:nvSpPr>
          <p:cNvPr id="4" name="Inhaltsplatzhalter 3">
            <a:extLst>
              <a:ext uri="{FF2B5EF4-FFF2-40B4-BE49-F238E27FC236}">
                <a16:creationId xmlns:a16="http://schemas.microsoft.com/office/drawing/2014/main" id="{C605C01C-BB5A-BF7F-E913-2274F4599D24}"/>
              </a:ext>
            </a:extLst>
          </p:cNvPr>
          <p:cNvSpPr>
            <a:spLocks noGrp="1"/>
          </p:cNvSpPr>
          <p:nvPr>
            <p:ph idx="1"/>
          </p:nvPr>
        </p:nvSpPr>
        <p:spPr/>
        <p:txBody>
          <a:bodyPr>
            <a:normAutofit/>
          </a:bodyPr>
          <a:lstStyle/>
          <a:p>
            <a:r>
              <a:rPr lang="en-GB" sz="19900" dirty="0"/>
              <a:t>BREAK</a:t>
            </a:r>
          </a:p>
        </p:txBody>
      </p:sp>
      <p:sp>
        <p:nvSpPr>
          <p:cNvPr id="5" name="Datumsplatzhalter 4">
            <a:extLst>
              <a:ext uri="{FF2B5EF4-FFF2-40B4-BE49-F238E27FC236}">
                <a16:creationId xmlns:a16="http://schemas.microsoft.com/office/drawing/2014/main" id="{6905B561-EB88-E276-10B0-37B06947C6D5}"/>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EA63552-9565-C04D-06FE-5971CEA3C7D2}"/>
              </a:ext>
            </a:extLst>
          </p:cNvPr>
          <p:cNvSpPr>
            <a:spLocks noGrp="1"/>
          </p:cNvSpPr>
          <p:nvPr>
            <p:ph type="ftr" sz="quarter" idx="11"/>
          </p:nvPr>
        </p:nvSpPr>
        <p:spPr/>
        <p:txBody>
          <a:bodyPr/>
          <a:lstStyle/>
          <a:p>
            <a:r>
              <a:rPr lang="de-DE" dirty="0"/>
              <a:t>KMH / Intro Circularity</a:t>
            </a:r>
          </a:p>
        </p:txBody>
      </p:sp>
    </p:spTree>
    <p:extLst>
      <p:ext uri="{BB962C8B-B14F-4D97-AF65-F5344CB8AC3E}">
        <p14:creationId xmlns:p14="http://schemas.microsoft.com/office/powerpoint/2010/main" val="947916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C9B373-AB2E-456D-BCE0-6A01C1ECA776}"/>
              </a:ext>
            </a:extLst>
          </p:cNvPr>
          <p:cNvSpPr>
            <a:spLocks noGrp="1"/>
          </p:cNvSpPr>
          <p:nvPr>
            <p:ph type="title"/>
          </p:nvPr>
        </p:nvSpPr>
        <p:spPr/>
        <p:txBody>
          <a:bodyPr/>
          <a:lstStyle/>
          <a:p>
            <a:r>
              <a:rPr lang="en-GB" dirty="0"/>
              <a:t>How many </a:t>
            </a:r>
            <a:br>
              <a:rPr lang="en-GB" dirty="0"/>
            </a:br>
            <a:r>
              <a:rPr lang="en-GB" dirty="0"/>
              <a:t>are we?</a:t>
            </a:r>
          </a:p>
        </p:txBody>
      </p:sp>
    </p:spTree>
    <p:extLst>
      <p:ext uri="{BB962C8B-B14F-4D97-AF65-F5344CB8AC3E}">
        <p14:creationId xmlns:p14="http://schemas.microsoft.com/office/powerpoint/2010/main" val="3872218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1A85E4-D2C8-33C7-5951-37502258DE16}"/>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40FD342B-D57A-B20E-2C7E-F016914A7C1C}"/>
              </a:ext>
            </a:extLst>
          </p:cNvPr>
          <p:cNvSpPr>
            <a:spLocks noGrp="1"/>
          </p:cNvSpPr>
          <p:nvPr>
            <p:ph type="title"/>
          </p:nvPr>
        </p:nvSpPr>
        <p:spPr/>
        <p:txBody>
          <a:bodyPr/>
          <a:lstStyle/>
          <a:p>
            <a:r>
              <a:rPr lang="en-GB" dirty="0"/>
              <a:t>Why demography?</a:t>
            </a:r>
          </a:p>
        </p:txBody>
      </p:sp>
      <p:sp>
        <p:nvSpPr>
          <p:cNvPr id="5" name="Datumsplatzhalter 4">
            <a:extLst>
              <a:ext uri="{FF2B5EF4-FFF2-40B4-BE49-F238E27FC236}">
                <a16:creationId xmlns:a16="http://schemas.microsoft.com/office/drawing/2014/main" id="{268A2E5D-633E-AE90-BACE-0F58CF21D294}"/>
              </a:ext>
            </a:extLst>
          </p:cNvPr>
          <p:cNvSpPr>
            <a:spLocks noGrp="1"/>
          </p:cNvSpPr>
          <p:nvPr>
            <p:ph type="dt" sz="half" idx="10"/>
          </p:nvPr>
        </p:nvSpPr>
        <p:spPr/>
        <p:txBody>
          <a:bodyPr/>
          <a:lstStyle/>
          <a:p>
            <a:r>
              <a:rPr lang="en-GB" dirty="0"/>
              <a:t>(Wolrdometer, 2024)</a:t>
            </a:r>
          </a:p>
        </p:txBody>
      </p:sp>
      <p:sp>
        <p:nvSpPr>
          <p:cNvPr id="6" name="Fußzeilenplatzhalter 5">
            <a:extLst>
              <a:ext uri="{FF2B5EF4-FFF2-40B4-BE49-F238E27FC236}">
                <a16:creationId xmlns:a16="http://schemas.microsoft.com/office/drawing/2014/main" id="{F4320630-BAF3-7B46-3BF1-6752AB39CA38}"/>
              </a:ext>
            </a:extLst>
          </p:cNvPr>
          <p:cNvSpPr>
            <a:spLocks noGrp="1"/>
          </p:cNvSpPr>
          <p:nvPr>
            <p:ph type="ftr" sz="quarter" idx="11"/>
          </p:nvPr>
        </p:nvSpPr>
        <p:spPr/>
        <p:txBody>
          <a:bodyPr/>
          <a:lstStyle/>
          <a:p>
            <a:r>
              <a:rPr lang="en-GB" dirty="0"/>
              <a:t>KMH / Intro Circularity</a:t>
            </a:r>
          </a:p>
        </p:txBody>
      </p:sp>
      <p:sp>
        <p:nvSpPr>
          <p:cNvPr id="12" name="Inhaltsplatzhalter 3">
            <a:extLst>
              <a:ext uri="{FF2B5EF4-FFF2-40B4-BE49-F238E27FC236}">
                <a16:creationId xmlns:a16="http://schemas.microsoft.com/office/drawing/2014/main" id="{1ABA98CC-9DC1-DF00-5239-B211F8D3ED96}"/>
              </a:ext>
            </a:extLst>
          </p:cNvPr>
          <p:cNvSpPr>
            <a:spLocks noGrp="1"/>
          </p:cNvSpPr>
          <p:nvPr>
            <p:ph idx="1"/>
          </p:nvPr>
        </p:nvSpPr>
        <p:spPr>
          <a:xfrm>
            <a:off x="695324" y="1628775"/>
            <a:ext cx="10800675" cy="4535488"/>
          </a:xfrm>
        </p:spPr>
        <p:txBody>
          <a:bodyPr>
            <a:normAutofit fontScale="92500" lnSpcReduction="10000"/>
          </a:bodyPr>
          <a:lstStyle/>
          <a:p>
            <a:pPr marL="0" marR="0" lvl="0" indent="0" algn="ctr" defTabSz="914400" rtl="0" eaLnBrk="1" fontAlgn="auto" latinLnBrk="0" hangingPunct="1">
              <a:lnSpc>
                <a:spcPct val="120000"/>
              </a:lnSpc>
              <a:spcBef>
                <a:spcPts val="600"/>
              </a:spcBef>
              <a:spcAft>
                <a:spcPts val="600"/>
              </a:spcAft>
              <a:buClrTx/>
              <a:buSzTx/>
              <a:buFont typeface="Calibri" panose="020F0502020204030204" pitchFamily="34" charset="0"/>
              <a:buNone/>
              <a:tabLst/>
              <a:defRPr/>
            </a:pPr>
            <a:r>
              <a:rPr kumimoji="0" lang="en-GB" sz="27000" b="0" i="0" u="none" strike="noStrike" kern="1200" cap="none" spc="0" normalizeH="0" baseline="0" noProof="0" dirty="0">
                <a:ln>
                  <a:noFill/>
                </a:ln>
                <a:solidFill>
                  <a:prstClr val="black"/>
                </a:solidFill>
                <a:effectLst/>
                <a:uLnTx/>
                <a:uFillTx/>
                <a:latin typeface="Calibri"/>
                <a:ea typeface="+mn-ea"/>
                <a:cs typeface="+mn-cs"/>
              </a:rPr>
              <a:t>🤔</a:t>
            </a:r>
          </a:p>
          <a:p>
            <a:endParaRPr lang="en-GB" dirty="0"/>
          </a:p>
        </p:txBody>
      </p:sp>
    </p:spTree>
    <p:extLst>
      <p:ext uri="{BB962C8B-B14F-4D97-AF65-F5344CB8AC3E}">
        <p14:creationId xmlns:p14="http://schemas.microsoft.com/office/powerpoint/2010/main" val="852358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07D1BCE-6465-DF6C-6D22-211748DBBA7D}"/>
              </a:ext>
            </a:extLst>
          </p:cNvPr>
          <p:cNvSpPr>
            <a:spLocks noGrp="1"/>
          </p:cNvSpPr>
          <p:nvPr>
            <p:ph type="title"/>
          </p:nvPr>
        </p:nvSpPr>
        <p:spPr/>
        <p:txBody>
          <a:bodyPr/>
          <a:lstStyle/>
          <a:p>
            <a:r>
              <a:rPr lang="en-GB" dirty="0"/>
              <a:t>Circularity?</a:t>
            </a:r>
          </a:p>
        </p:txBody>
      </p:sp>
    </p:spTree>
    <p:extLst>
      <p:ext uri="{BB962C8B-B14F-4D97-AF65-F5344CB8AC3E}">
        <p14:creationId xmlns:p14="http://schemas.microsoft.com/office/powerpoint/2010/main" val="1223440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1A85E4-D2C8-33C7-5951-37502258DE16}"/>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40FD342B-D57A-B20E-2C7E-F016914A7C1C}"/>
              </a:ext>
            </a:extLst>
          </p:cNvPr>
          <p:cNvSpPr>
            <a:spLocks noGrp="1"/>
          </p:cNvSpPr>
          <p:nvPr>
            <p:ph type="title"/>
          </p:nvPr>
        </p:nvSpPr>
        <p:spPr/>
        <p:txBody>
          <a:bodyPr/>
          <a:lstStyle/>
          <a:p>
            <a:r>
              <a:rPr lang="en-GB" dirty="0"/>
              <a:t>Why demography?</a:t>
            </a:r>
          </a:p>
        </p:txBody>
      </p:sp>
      <p:pic>
        <p:nvPicPr>
          <p:cNvPr id="8" name="Content Placeholder 7">
            <a:hlinkClick r:id="rId2"/>
            <a:extLst>
              <a:ext uri="{FF2B5EF4-FFF2-40B4-BE49-F238E27FC236}">
                <a16:creationId xmlns:a16="http://schemas.microsoft.com/office/drawing/2014/main" id="{A5326593-4578-254E-973B-9FF69AA50AA5}"/>
              </a:ext>
            </a:extLst>
          </p:cNvPr>
          <p:cNvPicPr>
            <a:picLocks noGrp="1" noChangeAspect="1"/>
          </p:cNvPicPr>
          <p:nvPr>
            <p:ph idx="1"/>
          </p:nvPr>
        </p:nvPicPr>
        <p:blipFill>
          <a:blip r:embed="rId3"/>
          <a:stretch>
            <a:fillRect/>
          </a:stretch>
        </p:blipFill>
        <p:spPr>
          <a:xfrm>
            <a:off x="3246094" y="1701000"/>
            <a:ext cx="5123809" cy="4190476"/>
          </a:xfrm>
        </p:spPr>
      </p:pic>
      <p:sp>
        <p:nvSpPr>
          <p:cNvPr id="5" name="Datumsplatzhalter 4">
            <a:extLst>
              <a:ext uri="{FF2B5EF4-FFF2-40B4-BE49-F238E27FC236}">
                <a16:creationId xmlns:a16="http://schemas.microsoft.com/office/drawing/2014/main" id="{268A2E5D-633E-AE90-BACE-0F58CF21D294}"/>
              </a:ext>
            </a:extLst>
          </p:cNvPr>
          <p:cNvSpPr>
            <a:spLocks noGrp="1"/>
          </p:cNvSpPr>
          <p:nvPr>
            <p:ph type="dt" sz="half" idx="10"/>
          </p:nvPr>
        </p:nvSpPr>
        <p:spPr/>
        <p:txBody>
          <a:bodyPr/>
          <a:lstStyle/>
          <a:p>
            <a:r>
              <a:rPr lang="en-GB" dirty="0"/>
              <a:t>(Lutz, W., Muttarak, R., 2017)</a:t>
            </a:r>
          </a:p>
        </p:txBody>
      </p:sp>
      <p:sp>
        <p:nvSpPr>
          <p:cNvPr id="6" name="Fußzeilenplatzhalter 5">
            <a:extLst>
              <a:ext uri="{FF2B5EF4-FFF2-40B4-BE49-F238E27FC236}">
                <a16:creationId xmlns:a16="http://schemas.microsoft.com/office/drawing/2014/main" id="{F4320630-BAF3-7B46-3BF1-6752AB39CA38}"/>
              </a:ext>
            </a:extLst>
          </p:cNvPr>
          <p:cNvSpPr>
            <a:spLocks noGrp="1"/>
          </p:cNvSpPr>
          <p:nvPr>
            <p:ph type="ftr" sz="quarter" idx="11"/>
          </p:nvPr>
        </p:nvSpPr>
        <p:spPr/>
        <p:txBody>
          <a:bodyPr/>
          <a:lstStyle/>
          <a:p>
            <a:r>
              <a:rPr lang="en-GB" dirty="0"/>
              <a:t>KMH / Intro Circularity</a:t>
            </a:r>
          </a:p>
        </p:txBody>
      </p:sp>
      <p:pic>
        <p:nvPicPr>
          <p:cNvPr id="4" name="Picture 2">
            <a:extLst>
              <a:ext uri="{FF2B5EF4-FFF2-40B4-BE49-F238E27FC236}">
                <a16:creationId xmlns:a16="http://schemas.microsoft.com/office/drawing/2014/main" id="{B3779BAA-A2C9-C6AF-A5B9-4D08DE473C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47"/>
          <a:stretch/>
        </p:blipFill>
        <p:spPr bwMode="auto">
          <a:xfrm>
            <a:off x="1753278" y="1341000"/>
            <a:ext cx="7870148" cy="482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199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1A85E4-D2C8-33C7-5951-37502258DE16}"/>
              </a:ext>
            </a:extLst>
          </p:cNvPr>
          <p:cNvSpPr>
            <a:spLocks noGrp="1"/>
          </p:cNvSpPr>
          <p:nvPr>
            <p:ph type="sldNum" sz="quarter" idx="12"/>
          </p:nvPr>
        </p:nvSpPr>
        <p:spPr/>
        <p:txBody>
          <a:bodyPr/>
          <a:lstStyle/>
          <a:p>
            <a:fld id="{D836C0FE-70CA-4950-82D6-CF602CC2B770}" type="slidenum">
              <a:rPr lang="en-GB" smtClean="0"/>
              <a:t>31</a:t>
            </a:fld>
            <a:endParaRPr lang="en-GB" dirty="0"/>
          </a:p>
        </p:txBody>
      </p:sp>
      <p:sp>
        <p:nvSpPr>
          <p:cNvPr id="3" name="Titel 2">
            <a:extLst>
              <a:ext uri="{FF2B5EF4-FFF2-40B4-BE49-F238E27FC236}">
                <a16:creationId xmlns:a16="http://schemas.microsoft.com/office/drawing/2014/main" id="{40FD342B-D57A-B20E-2C7E-F016914A7C1C}"/>
              </a:ext>
            </a:extLst>
          </p:cNvPr>
          <p:cNvSpPr>
            <a:spLocks noGrp="1"/>
          </p:cNvSpPr>
          <p:nvPr>
            <p:ph type="title"/>
          </p:nvPr>
        </p:nvSpPr>
        <p:spPr/>
        <p:txBody>
          <a:bodyPr/>
          <a:lstStyle/>
          <a:p>
            <a:r>
              <a:rPr lang="en-GB" dirty="0"/>
              <a:t>How many are we?</a:t>
            </a:r>
          </a:p>
        </p:txBody>
      </p:sp>
      <p:pic>
        <p:nvPicPr>
          <p:cNvPr id="8" name="Content Placeholder 7">
            <a:hlinkClick r:id="rId2"/>
            <a:extLst>
              <a:ext uri="{FF2B5EF4-FFF2-40B4-BE49-F238E27FC236}">
                <a16:creationId xmlns:a16="http://schemas.microsoft.com/office/drawing/2014/main" id="{A5326593-4578-254E-973B-9FF69AA50AA5}"/>
              </a:ext>
            </a:extLst>
          </p:cNvPr>
          <p:cNvPicPr>
            <a:picLocks noGrp="1" noChangeAspect="1"/>
          </p:cNvPicPr>
          <p:nvPr>
            <p:ph idx="1"/>
          </p:nvPr>
        </p:nvPicPr>
        <p:blipFill>
          <a:blip r:embed="rId3"/>
          <a:stretch>
            <a:fillRect/>
          </a:stretch>
        </p:blipFill>
        <p:spPr>
          <a:xfrm>
            <a:off x="3246094" y="1701000"/>
            <a:ext cx="5123809" cy="4190476"/>
          </a:xfrm>
        </p:spPr>
      </p:pic>
      <p:sp>
        <p:nvSpPr>
          <p:cNvPr id="5" name="Datumsplatzhalter 4">
            <a:extLst>
              <a:ext uri="{FF2B5EF4-FFF2-40B4-BE49-F238E27FC236}">
                <a16:creationId xmlns:a16="http://schemas.microsoft.com/office/drawing/2014/main" id="{268A2E5D-633E-AE90-BACE-0F58CF21D294}"/>
              </a:ext>
            </a:extLst>
          </p:cNvPr>
          <p:cNvSpPr>
            <a:spLocks noGrp="1"/>
          </p:cNvSpPr>
          <p:nvPr>
            <p:ph type="dt" sz="half" idx="10"/>
          </p:nvPr>
        </p:nvSpPr>
        <p:spPr/>
        <p:txBody>
          <a:bodyPr/>
          <a:lstStyle/>
          <a:p>
            <a:r>
              <a:rPr lang="en-GB" dirty="0"/>
              <a:t>(Wolrdometer, 2024)</a:t>
            </a:r>
          </a:p>
        </p:txBody>
      </p:sp>
      <p:sp>
        <p:nvSpPr>
          <p:cNvPr id="6" name="Fußzeilenplatzhalter 5">
            <a:extLst>
              <a:ext uri="{FF2B5EF4-FFF2-40B4-BE49-F238E27FC236}">
                <a16:creationId xmlns:a16="http://schemas.microsoft.com/office/drawing/2014/main" id="{F4320630-BAF3-7B46-3BF1-6752AB39CA38}"/>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56568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25A38AA-F985-E250-31F1-642A223F149D}"/>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3" name="Titel 2">
            <a:extLst>
              <a:ext uri="{FF2B5EF4-FFF2-40B4-BE49-F238E27FC236}">
                <a16:creationId xmlns:a16="http://schemas.microsoft.com/office/drawing/2014/main" id="{0F17AC4C-678E-5B2C-CBD6-AEFA815B1F0D}"/>
              </a:ext>
            </a:extLst>
          </p:cNvPr>
          <p:cNvSpPr>
            <a:spLocks noGrp="1"/>
          </p:cNvSpPr>
          <p:nvPr>
            <p:ph type="title"/>
          </p:nvPr>
        </p:nvSpPr>
        <p:spPr/>
        <p:txBody>
          <a:bodyPr/>
          <a:lstStyle/>
          <a:p>
            <a:r>
              <a:rPr lang="en-GB" dirty="0"/>
              <a:t>… and counting</a:t>
            </a:r>
          </a:p>
        </p:txBody>
      </p:sp>
      <p:sp>
        <p:nvSpPr>
          <p:cNvPr id="5" name="Datumsplatzhalter 4">
            <a:extLst>
              <a:ext uri="{FF2B5EF4-FFF2-40B4-BE49-F238E27FC236}">
                <a16:creationId xmlns:a16="http://schemas.microsoft.com/office/drawing/2014/main" id="{F6A7F11D-B45D-B2A4-1717-CAC39510F642}"/>
              </a:ext>
            </a:extLst>
          </p:cNvPr>
          <p:cNvSpPr>
            <a:spLocks noGrp="1"/>
          </p:cNvSpPr>
          <p:nvPr>
            <p:ph type="dt" sz="half" idx="10"/>
          </p:nvPr>
        </p:nvSpPr>
        <p:spPr/>
        <p:txBody>
          <a:bodyPr/>
          <a:lstStyle/>
          <a:p>
            <a:r>
              <a:rPr lang="en-GB" dirty="0"/>
              <a:t>(UNEP-GRID Sioux Falls, Bevölkerungsdaten: US Census Bureau 2011)</a:t>
            </a:r>
          </a:p>
        </p:txBody>
      </p:sp>
      <p:sp>
        <p:nvSpPr>
          <p:cNvPr id="6" name="Fußzeilenplatzhalter 5">
            <a:extLst>
              <a:ext uri="{FF2B5EF4-FFF2-40B4-BE49-F238E27FC236}">
                <a16:creationId xmlns:a16="http://schemas.microsoft.com/office/drawing/2014/main" id="{2012E0BE-2780-8D2E-EFA2-EA21C4DFAAD9}"/>
              </a:ext>
            </a:extLst>
          </p:cNvPr>
          <p:cNvSpPr>
            <a:spLocks noGrp="1"/>
          </p:cNvSpPr>
          <p:nvPr>
            <p:ph type="ftr" sz="quarter" idx="11"/>
          </p:nvPr>
        </p:nvSpPr>
        <p:spPr/>
        <p:txBody>
          <a:bodyPr/>
          <a:lstStyle/>
          <a:p>
            <a:r>
              <a:rPr lang="en-GB" dirty="0"/>
              <a:t>KMH / Intro Circularity</a:t>
            </a:r>
          </a:p>
        </p:txBody>
      </p:sp>
      <p:pic>
        <p:nvPicPr>
          <p:cNvPr id="11" name="Inhaltsplatzhalter 10">
            <a:extLst>
              <a:ext uri="{FF2B5EF4-FFF2-40B4-BE49-F238E27FC236}">
                <a16:creationId xmlns:a16="http://schemas.microsoft.com/office/drawing/2014/main" id="{0095B653-858E-E250-6BB9-2BCF250D2ED3}"/>
              </a:ext>
            </a:extLst>
          </p:cNvPr>
          <p:cNvPicPr>
            <a:picLocks noGrp="1" noChangeAspect="1"/>
          </p:cNvPicPr>
          <p:nvPr>
            <p:ph idx="1"/>
          </p:nvPr>
        </p:nvPicPr>
        <p:blipFill>
          <a:blip r:embed="rId2"/>
          <a:stretch>
            <a:fillRect/>
          </a:stretch>
        </p:blipFill>
        <p:spPr>
          <a:xfrm>
            <a:off x="408000" y="1982731"/>
            <a:ext cx="11204224" cy="3815038"/>
          </a:xfrm>
          <a:prstGeom prst="rect">
            <a:avLst/>
          </a:prstGeom>
        </p:spPr>
      </p:pic>
    </p:spTree>
    <p:extLst>
      <p:ext uri="{BB962C8B-B14F-4D97-AF65-F5344CB8AC3E}">
        <p14:creationId xmlns:p14="http://schemas.microsoft.com/office/powerpoint/2010/main" val="87614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91C13C8-0557-1CF7-7641-BBA7814A1354}"/>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F4249E96-1372-C174-3ED3-AEB15B265666}"/>
              </a:ext>
            </a:extLst>
          </p:cNvPr>
          <p:cNvSpPr>
            <a:spLocks noGrp="1"/>
          </p:cNvSpPr>
          <p:nvPr>
            <p:ph type="title"/>
          </p:nvPr>
        </p:nvSpPr>
        <p:spPr/>
        <p:txBody>
          <a:bodyPr/>
          <a:lstStyle/>
          <a:p>
            <a:r>
              <a:rPr lang="en-GB" dirty="0"/>
              <a:t>… and counting?</a:t>
            </a:r>
          </a:p>
        </p:txBody>
      </p:sp>
      <p:pic>
        <p:nvPicPr>
          <p:cNvPr id="8" name="Content Placeholder 7" descr="Ein Bild, das Text, Schrift, Karte, Screenshot enthält.&#10;&#10;Automatisch generierte Beschreibung">
            <a:hlinkClick r:id="rId2"/>
            <a:extLst>
              <a:ext uri="{FF2B5EF4-FFF2-40B4-BE49-F238E27FC236}">
                <a16:creationId xmlns:a16="http://schemas.microsoft.com/office/drawing/2014/main" id="{CF5E3E07-6363-4541-DF4D-92D9888D96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21131" y="477000"/>
            <a:ext cx="7918869" cy="5544000"/>
          </a:xfrm>
        </p:spPr>
      </p:pic>
      <p:sp>
        <p:nvSpPr>
          <p:cNvPr id="5" name="Datumsplatzhalter 4">
            <a:extLst>
              <a:ext uri="{FF2B5EF4-FFF2-40B4-BE49-F238E27FC236}">
                <a16:creationId xmlns:a16="http://schemas.microsoft.com/office/drawing/2014/main" id="{260460AF-3A04-3744-105C-7940E6A58065}"/>
              </a:ext>
            </a:extLst>
          </p:cNvPr>
          <p:cNvSpPr>
            <a:spLocks noGrp="1"/>
          </p:cNvSpPr>
          <p:nvPr>
            <p:ph type="dt" sz="half" idx="10"/>
          </p:nvPr>
        </p:nvSpPr>
        <p:spPr/>
        <p:txBody>
          <a:bodyPr/>
          <a:lstStyle/>
          <a:p>
            <a:r>
              <a:rPr lang="en-GB" dirty="0"/>
              <a:t>(Our World in Data, 2022)</a:t>
            </a:r>
          </a:p>
        </p:txBody>
      </p:sp>
      <p:sp>
        <p:nvSpPr>
          <p:cNvPr id="6" name="Fußzeilenplatzhalter 5">
            <a:extLst>
              <a:ext uri="{FF2B5EF4-FFF2-40B4-BE49-F238E27FC236}">
                <a16:creationId xmlns:a16="http://schemas.microsoft.com/office/drawing/2014/main" id="{195E8CA0-7214-FE99-1484-14064E4EACBD}"/>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4051606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633DB9C-D7C7-5245-10A5-AB45DDA19AC7}"/>
              </a:ext>
            </a:extLst>
          </p:cNvPr>
          <p:cNvSpPr>
            <a:spLocks noGrp="1"/>
          </p:cNvSpPr>
          <p:nvPr>
            <p:ph type="sldNum" sz="quarter" idx="12"/>
          </p:nvPr>
        </p:nvSpPr>
        <p:spPr/>
        <p:txBody>
          <a:bodyPr/>
          <a:lstStyle/>
          <a:p>
            <a:fld id="{D836C0FE-70CA-4950-82D6-CF602CC2B770}" type="slidenum">
              <a:rPr lang="en-GB" smtClean="0"/>
              <a:t>34</a:t>
            </a:fld>
            <a:endParaRPr lang="en-GB" dirty="0"/>
          </a:p>
        </p:txBody>
      </p:sp>
      <p:sp>
        <p:nvSpPr>
          <p:cNvPr id="3" name="Titel 2">
            <a:extLst>
              <a:ext uri="{FF2B5EF4-FFF2-40B4-BE49-F238E27FC236}">
                <a16:creationId xmlns:a16="http://schemas.microsoft.com/office/drawing/2014/main" id="{84EF6E36-A7A2-5196-09C6-BD4E3D5DDC0B}"/>
              </a:ext>
            </a:extLst>
          </p:cNvPr>
          <p:cNvSpPr>
            <a:spLocks noGrp="1"/>
          </p:cNvSpPr>
          <p:nvPr>
            <p:ph type="title"/>
          </p:nvPr>
        </p:nvSpPr>
        <p:spPr>
          <a:xfrm>
            <a:off x="695326" y="549000"/>
            <a:ext cx="2160674" cy="792000"/>
          </a:xfrm>
        </p:spPr>
        <p:txBody>
          <a:bodyPr/>
          <a:lstStyle/>
          <a:p>
            <a:r>
              <a:rPr lang="en-GB" dirty="0"/>
              <a:t>We are getting older</a:t>
            </a:r>
          </a:p>
        </p:txBody>
      </p:sp>
      <p:sp>
        <p:nvSpPr>
          <p:cNvPr id="5" name="Datumsplatzhalter 4">
            <a:extLst>
              <a:ext uri="{FF2B5EF4-FFF2-40B4-BE49-F238E27FC236}">
                <a16:creationId xmlns:a16="http://schemas.microsoft.com/office/drawing/2014/main" id="{7923962F-3641-631D-0536-5785349B8434}"/>
              </a:ext>
            </a:extLst>
          </p:cNvPr>
          <p:cNvSpPr>
            <a:spLocks noGrp="1"/>
          </p:cNvSpPr>
          <p:nvPr>
            <p:ph type="dt" sz="half" idx="10"/>
          </p:nvPr>
        </p:nvSpPr>
        <p:spPr/>
        <p:txBody>
          <a:bodyPr/>
          <a:lstStyle/>
          <a:p>
            <a:r>
              <a:rPr lang="en-GB" dirty="0"/>
              <a:t>(Our World in Data, 2029)</a:t>
            </a:r>
          </a:p>
        </p:txBody>
      </p:sp>
      <p:sp>
        <p:nvSpPr>
          <p:cNvPr id="6" name="Fußzeilenplatzhalter 5">
            <a:extLst>
              <a:ext uri="{FF2B5EF4-FFF2-40B4-BE49-F238E27FC236}">
                <a16:creationId xmlns:a16="http://schemas.microsoft.com/office/drawing/2014/main" id="{BB8A9934-01C8-EC88-CAF8-907EB7476B56}"/>
              </a:ext>
            </a:extLst>
          </p:cNvPr>
          <p:cNvSpPr>
            <a:spLocks noGrp="1"/>
          </p:cNvSpPr>
          <p:nvPr>
            <p:ph type="ftr" sz="quarter" idx="11"/>
          </p:nvPr>
        </p:nvSpPr>
        <p:spPr/>
        <p:txBody>
          <a:bodyPr/>
          <a:lstStyle/>
          <a:p>
            <a:r>
              <a:rPr lang="en-GB" dirty="0"/>
              <a:t>KMH / Intro Circularity</a:t>
            </a:r>
          </a:p>
        </p:txBody>
      </p:sp>
      <p:pic>
        <p:nvPicPr>
          <p:cNvPr id="7" name="Inhaltsplatzhalter 6">
            <a:extLst>
              <a:ext uri="{FF2B5EF4-FFF2-40B4-BE49-F238E27FC236}">
                <a16:creationId xmlns:a16="http://schemas.microsoft.com/office/drawing/2014/main" id="{8192F24B-D670-FF2D-3229-883B3B2473A4}"/>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3628514" y="405000"/>
            <a:ext cx="7956714" cy="5616000"/>
          </a:xfrm>
          <a:prstGeom prst="rect">
            <a:avLst/>
          </a:prstGeom>
        </p:spPr>
      </p:pic>
    </p:spTree>
    <p:extLst>
      <p:ext uri="{BB962C8B-B14F-4D97-AF65-F5344CB8AC3E}">
        <p14:creationId xmlns:p14="http://schemas.microsoft.com/office/powerpoint/2010/main" val="4289387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87ACAB5-3B1C-D942-59D1-49EE392C19D6}"/>
              </a:ext>
            </a:extLst>
          </p:cNvPr>
          <p:cNvSpPr>
            <a:spLocks noGrp="1"/>
          </p:cNvSpPr>
          <p:nvPr>
            <p:ph type="sldNum" sz="quarter" idx="12"/>
          </p:nvPr>
        </p:nvSpPr>
        <p:spPr/>
        <p:txBody>
          <a:bodyPr/>
          <a:lstStyle/>
          <a:p>
            <a:fld id="{D836C0FE-70CA-4950-82D6-CF602CC2B770}" type="slidenum">
              <a:rPr lang="en-GB" smtClean="0"/>
              <a:t>35</a:t>
            </a:fld>
            <a:endParaRPr lang="en-GB" dirty="0"/>
          </a:p>
        </p:txBody>
      </p:sp>
      <p:sp>
        <p:nvSpPr>
          <p:cNvPr id="3" name="Titel 2">
            <a:extLst>
              <a:ext uri="{FF2B5EF4-FFF2-40B4-BE49-F238E27FC236}">
                <a16:creationId xmlns:a16="http://schemas.microsoft.com/office/drawing/2014/main" id="{5F01A19A-BF62-9E2E-84D7-D84CB9291CB1}"/>
              </a:ext>
            </a:extLst>
          </p:cNvPr>
          <p:cNvSpPr>
            <a:spLocks noGrp="1"/>
          </p:cNvSpPr>
          <p:nvPr>
            <p:ph type="title"/>
          </p:nvPr>
        </p:nvSpPr>
        <p:spPr/>
        <p:txBody>
          <a:bodyPr/>
          <a:lstStyle/>
          <a:p>
            <a:r>
              <a:rPr lang="en-GB" dirty="0"/>
              <a:t>And where are we?</a:t>
            </a:r>
          </a:p>
        </p:txBody>
      </p:sp>
      <p:sp>
        <p:nvSpPr>
          <p:cNvPr id="5" name="Datumsplatzhalter 4">
            <a:extLst>
              <a:ext uri="{FF2B5EF4-FFF2-40B4-BE49-F238E27FC236}">
                <a16:creationId xmlns:a16="http://schemas.microsoft.com/office/drawing/2014/main" id="{650FC85C-7ADE-C4A1-A66A-FDCB84BDE4FC}"/>
              </a:ext>
            </a:extLst>
          </p:cNvPr>
          <p:cNvSpPr>
            <a:spLocks noGrp="1"/>
          </p:cNvSpPr>
          <p:nvPr>
            <p:ph type="dt" sz="half" idx="10"/>
          </p:nvPr>
        </p:nvSpPr>
        <p:spPr/>
        <p:txBody>
          <a:bodyPr/>
          <a:lstStyle/>
          <a:p>
            <a:r>
              <a:rPr lang="en-GB" dirty="0"/>
              <a:t>(luminocity3d.org)</a:t>
            </a:r>
          </a:p>
        </p:txBody>
      </p:sp>
      <p:sp>
        <p:nvSpPr>
          <p:cNvPr id="6" name="Fußzeilenplatzhalter 5">
            <a:extLst>
              <a:ext uri="{FF2B5EF4-FFF2-40B4-BE49-F238E27FC236}">
                <a16:creationId xmlns:a16="http://schemas.microsoft.com/office/drawing/2014/main" id="{B000523D-E772-02B4-885D-D4F8FDCD018F}"/>
              </a:ext>
            </a:extLst>
          </p:cNvPr>
          <p:cNvSpPr>
            <a:spLocks noGrp="1"/>
          </p:cNvSpPr>
          <p:nvPr>
            <p:ph type="ftr" sz="quarter" idx="11"/>
          </p:nvPr>
        </p:nvSpPr>
        <p:spPr/>
        <p:txBody>
          <a:bodyPr/>
          <a:lstStyle/>
          <a:p>
            <a:r>
              <a:rPr lang="en-GB" dirty="0"/>
              <a:t>KMH / Intro Circularity</a:t>
            </a:r>
          </a:p>
        </p:txBody>
      </p:sp>
      <p:pic>
        <p:nvPicPr>
          <p:cNvPr id="7" name="Inhaltsplatzhalter 7">
            <a:hlinkClick r:id="rId2"/>
            <a:extLst>
              <a:ext uri="{FF2B5EF4-FFF2-40B4-BE49-F238E27FC236}">
                <a16:creationId xmlns:a16="http://schemas.microsoft.com/office/drawing/2014/main" id="{3728C569-54B1-059A-C354-16E930475371}"/>
              </a:ext>
            </a:extLst>
          </p:cNvPr>
          <p:cNvPicPr>
            <a:picLocks noGrp="1" noChangeAspect="1"/>
          </p:cNvPicPr>
          <p:nvPr>
            <p:ph idx="1"/>
          </p:nvPr>
        </p:nvPicPr>
        <p:blipFill>
          <a:blip r:embed="rId3"/>
          <a:stretch>
            <a:fillRect/>
          </a:stretch>
        </p:blipFill>
        <p:spPr>
          <a:xfrm>
            <a:off x="1703999" y="1166901"/>
            <a:ext cx="8784002" cy="5001048"/>
          </a:xfrm>
          <a:prstGeom prst="rect">
            <a:avLst/>
          </a:prstGeom>
          <a:ln w="6350">
            <a:solidFill>
              <a:schemeClr val="tx1"/>
            </a:solidFill>
          </a:ln>
          <a:effectLst>
            <a:outerShdw blurRad="254000" dist="107763" dir="2699994" algn="tl">
              <a:prstClr val="black">
                <a:alpha val="40000"/>
              </a:prstClr>
            </a:outerShdw>
          </a:effectLst>
        </p:spPr>
      </p:pic>
      <p:grpSp>
        <p:nvGrpSpPr>
          <p:cNvPr id="8" name="Gruppieren 7">
            <a:extLst>
              <a:ext uri="{FF2B5EF4-FFF2-40B4-BE49-F238E27FC236}">
                <a16:creationId xmlns:a16="http://schemas.microsoft.com/office/drawing/2014/main" id="{B1BF3936-64E2-C790-8248-DFD40553EA7F}"/>
              </a:ext>
            </a:extLst>
          </p:cNvPr>
          <p:cNvGrpSpPr/>
          <p:nvPr/>
        </p:nvGrpSpPr>
        <p:grpSpPr>
          <a:xfrm>
            <a:off x="1848000" y="1341000"/>
            <a:ext cx="5588062" cy="517946"/>
            <a:chOff x="2565400" y="805997"/>
            <a:chExt cx="5588062" cy="517946"/>
          </a:xfrm>
        </p:grpSpPr>
        <p:pic>
          <p:nvPicPr>
            <p:cNvPr id="9" name="Grafik 8">
              <a:extLst>
                <a:ext uri="{FF2B5EF4-FFF2-40B4-BE49-F238E27FC236}">
                  <a16:creationId xmlns:a16="http://schemas.microsoft.com/office/drawing/2014/main" id="{465F8A8A-6607-DB5A-5EBB-EC2F040A223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65400" y="805997"/>
              <a:ext cx="5588062" cy="517946"/>
            </a:xfrm>
            <a:prstGeom prst="rect">
              <a:avLst/>
            </a:prstGeom>
          </p:spPr>
        </p:pic>
        <p:pic>
          <p:nvPicPr>
            <p:cNvPr id="10" name="Grafik 9">
              <a:extLst>
                <a:ext uri="{FF2B5EF4-FFF2-40B4-BE49-F238E27FC236}">
                  <a16:creationId xmlns:a16="http://schemas.microsoft.com/office/drawing/2014/main" id="{0EB33925-4376-EF72-1C1C-A30766E3F600}"/>
                </a:ext>
              </a:extLst>
            </p:cNvPr>
            <p:cNvPicPr>
              <a:picLocks noChangeAspect="1"/>
            </p:cNvPicPr>
            <p:nvPr/>
          </p:nvPicPr>
          <p:blipFill>
            <a:blip r:embed="rId5"/>
            <a:stretch>
              <a:fillRect/>
            </a:stretch>
          </p:blipFill>
          <p:spPr>
            <a:xfrm>
              <a:off x="4208528" y="805997"/>
              <a:ext cx="2166872" cy="190953"/>
            </a:xfrm>
            <a:prstGeom prst="rect">
              <a:avLst/>
            </a:prstGeom>
          </p:spPr>
        </p:pic>
      </p:grpSp>
    </p:spTree>
    <p:extLst>
      <p:ext uri="{BB962C8B-B14F-4D97-AF65-F5344CB8AC3E}">
        <p14:creationId xmlns:p14="http://schemas.microsoft.com/office/powerpoint/2010/main" val="2367999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87ACAB5-3B1C-D942-59D1-49EE392C19D6}"/>
              </a:ext>
            </a:extLst>
          </p:cNvPr>
          <p:cNvSpPr>
            <a:spLocks noGrp="1"/>
          </p:cNvSpPr>
          <p:nvPr>
            <p:ph type="sldNum" sz="quarter" idx="12"/>
          </p:nvPr>
        </p:nvSpPr>
        <p:spPr/>
        <p:txBody>
          <a:bodyPr/>
          <a:lstStyle/>
          <a:p>
            <a:fld id="{D836C0FE-70CA-4950-82D6-CF602CC2B770}" type="slidenum">
              <a:rPr lang="en-GB" smtClean="0"/>
              <a:t>36</a:t>
            </a:fld>
            <a:endParaRPr lang="en-GB" dirty="0"/>
          </a:p>
        </p:txBody>
      </p:sp>
      <p:sp>
        <p:nvSpPr>
          <p:cNvPr id="3" name="Titel 2">
            <a:extLst>
              <a:ext uri="{FF2B5EF4-FFF2-40B4-BE49-F238E27FC236}">
                <a16:creationId xmlns:a16="http://schemas.microsoft.com/office/drawing/2014/main" id="{5F01A19A-BF62-9E2E-84D7-D84CB9291CB1}"/>
              </a:ext>
            </a:extLst>
          </p:cNvPr>
          <p:cNvSpPr>
            <a:spLocks noGrp="1"/>
          </p:cNvSpPr>
          <p:nvPr>
            <p:ph type="title"/>
          </p:nvPr>
        </p:nvSpPr>
        <p:spPr/>
        <p:txBody>
          <a:bodyPr/>
          <a:lstStyle/>
          <a:p>
            <a:r>
              <a:rPr lang="en-GB" dirty="0"/>
              <a:t>And where are we?</a:t>
            </a:r>
          </a:p>
        </p:txBody>
      </p:sp>
      <p:sp>
        <p:nvSpPr>
          <p:cNvPr id="5" name="Datumsplatzhalter 4">
            <a:extLst>
              <a:ext uri="{FF2B5EF4-FFF2-40B4-BE49-F238E27FC236}">
                <a16:creationId xmlns:a16="http://schemas.microsoft.com/office/drawing/2014/main" id="{650FC85C-7ADE-C4A1-A66A-FDCB84BDE4FC}"/>
              </a:ext>
            </a:extLst>
          </p:cNvPr>
          <p:cNvSpPr>
            <a:spLocks noGrp="1"/>
          </p:cNvSpPr>
          <p:nvPr>
            <p:ph type="dt" sz="half" idx="10"/>
          </p:nvPr>
        </p:nvSpPr>
        <p:spPr/>
        <p:txBody>
          <a:bodyPr/>
          <a:lstStyle/>
          <a:p>
            <a:r>
              <a:rPr lang="en-GB" dirty="0"/>
              <a:t>(Our World in Data, 2020)</a:t>
            </a:r>
          </a:p>
        </p:txBody>
      </p:sp>
      <p:sp>
        <p:nvSpPr>
          <p:cNvPr id="6" name="Fußzeilenplatzhalter 5">
            <a:extLst>
              <a:ext uri="{FF2B5EF4-FFF2-40B4-BE49-F238E27FC236}">
                <a16:creationId xmlns:a16="http://schemas.microsoft.com/office/drawing/2014/main" id="{B000523D-E772-02B4-885D-D4F8FDCD018F}"/>
              </a:ext>
            </a:extLst>
          </p:cNvPr>
          <p:cNvSpPr>
            <a:spLocks noGrp="1"/>
          </p:cNvSpPr>
          <p:nvPr>
            <p:ph type="ftr" sz="quarter" idx="11"/>
          </p:nvPr>
        </p:nvSpPr>
        <p:spPr/>
        <p:txBody>
          <a:bodyPr/>
          <a:lstStyle/>
          <a:p>
            <a:r>
              <a:rPr lang="en-GB" dirty="0"/>
              <a:t>KMH / Intro Circularity</a:t>
            </a:r>
          </a:p>
        </p:txBody>
      </p:sp>
      <p:pic>
        <p:nvPicPr>
          <p:cNvPr id="13" name="Content Placeholder 12" descr="Ein Bild, das Text, Screenshot, parallel, Schrift enthält.&#10;&#10;Automatisch generierte Beschreibung">
            <a:hlinkClick r:id="rId2"/>
            <a:extLst>
              <a:ext uri="{FF2B5EF4-FFF2-40B4-BE49-F238E27FC236}">
                <a16:creationId xmlns:a16="http://schemas.microsoft.com/office/drawing/2014/main" id="{05611437-A87B-5DC4-192D-E407C53907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6000" y="274499"/>
            <a:ext cx="7024857" cy="5969063"/>
          </a:xfrm>
        </p:spPr>
      </p:pic>
    </p:spTree>
    <p:extLst>
      <p:ext uri="{BB962C8B-B14F-4D97-AF65-F5344CB8AC3E}">
        <p14:creationId xmlns:p14="http://schemas.microsoft.com/office/powerpoint/2010/main" val="3556521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932E550-88DD-6EB8-08A3-61DD8B71C592}"/>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95563E7F-9CB9-764E-7EAD-9673B8F8136A}"/>
              </a:ext>
            </a:extLst>
          </p:cNvPr>
          <p:cNvSpPr>
            <a:spLocks noGrp="1"/>
          </p:cNvSpPr>
          <p:nvPr>
            <p:ph type="title"/>
          </p:nvPr>
        </p:nvSpPr>
        <p:spPr/>
        <p:txBody>
          <a:bodyPr/>
          <a:lstStyle/>
          <a:p>
            <a:r>
              <a:rPr lang="en-GB" dirty="0"/>
              <a:t>Urban resource hunger</a:t>
            </a:r>
          </a:p>
        </p:txBody>
      </p:sp>
      <p:sp>
        <p:nvSpPr>
          <p:cNvPr id="4" name="Inhaltsplatzhalter 3">
            <a:extLst>
              <a:ext uri="{FF2B5EF4-FFF2-40B4-BE49-F238E27FC236}">
                <a16:creationId xmlns:a16="http://schemas.microsoft.com/office/drawing/2014/main" id="{7C9C13A5-48AE-719C-1C28-465C54F5501A}"/>
              </a:ext>
            </a:extLst>
          </p:cNvPr>
          <p:cNvSpPr>
            <a:spLocks noGrp="1"/>
          </p:cNvSpPr>
          <p:nvPr>
            <p:ph idx="1"/>
          </p:nvPr>
        </p:nvSpPr>
        <p:spPr/>
        <p:txBody>
          <a:bodyPr/>
          <a:lstStyle/>
          <a:p>
            <a:pPr marL="0" indent="0">
              <a:buNone/>
            </a:pPr>
            <a:r>
              <a:rPr lang="en-GB" b="1" dirty="0"/>
              <a:t>Urban areas:</a:t>
            </a:r>
          </a:p>
          <a:p>
            <a:r>
              <a:rPr lang="en-GB" dirty="0"/>
              <a:t>Urban </a:t>
            </a:r>
            <a:r>
              <a:rPr lang="en-GB" b="1" dirty="0"/>
              <a:t>population will rise</a:t>
            </a:r>
            <a:r>
              <a:rPr lang="en-GB" dirty="0"/>
              <a:t>: 55% in 2025 to 68% in 2050</a:t>
            </a:r>
          </a:p>
          <a:p>
            <a:r>
              <a:rPr lang="en-GB" dirty="0"/>
              <a:t>70% to 75% of total natural </a:t>
            </a:r>
            <a:r>
              <a:rPr lang="en-GB" b="1" dirty="0"/>
              <a:t>resource consumption</a:t>
            </a:r>
          </a:p>
          <a:p>
            <a:pPr lvl="1"/>
            <a:r>
              <a:rPr lang="en-GB" dirty="0"/>
              <a:t>From 40 million tonnes in 2010 to 90 billion tonnes in 2050</a:t>
            </a:r>
          </a:p>
          <a:p>
            <a:r>
              <a:rPr lang="en-GB" dirty="0"/>
              <a:t>75% of global primary </a:t>
            </a:r>
            <a:r>
              <a:rPr lang="en-GB" b="1" dirty="0"/>
              <a:t>energy use</a:t>
            </a:r>
          </a:p>
          <a:p>
            <a:r>
              <a:rPr lang="en-GB" dirty="0"/>
              <a:t>Greater </a:t>
            </a:r>
            <a:r>
              <a:rPr lang="en-GB" b="1" dirty="0"/>
              <a:t>exposure</a:t>
            </a:r>
            <a:r>
              <a:rPr lang="en-GB" dirty="0"/>
              <a:t> to environmental stressors e.g. air pollution, noise etc.</a:t>
            </a:r>
          </a:p>
          <a:p>
            <a:r>
              <a:rPr lang="en-GB" dirty="0"/>
              <a:t>Potential for greater </a:t>
            </a:r>
            <a:r>
              <a:rPr lang="en-GB" b="1" dirty="0"/>
              <a:t>resource efficiency </a:t>
            </a:r>
            <a:r>
              <a:rPr lang="en-GB" dirty="0"/>
              <a:t>due to higher densities</a:t>
            </a:r>
          </a:p>
          <a:p>
            <a:pPr lvl="1"/>
            <a:r>
              <a:rPr lang="en-GB" dirty="0"/>
              <a:t>E.g. district heating, urban mining, mobility etc.</a:t>
            </a:r>
          </a:p>
        </p:txBody>
      </p:sp>
      <p:sp>
        <p:nvSpPr>
          <p:cNvPr id="5" name="Datumsplatzhalter 4">
            <a:extLst>
              <a:ext uri="{FF2B5EF4-FFF2-40B4-BE49-F238E27FC236}">
                <a16:creationId xmlns:a16="http://schemas.microsoft.com/office/drawing/2014/main" id="{A5F3E075-5105-232F-02E5-3ADCC276D53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E767B90-3DA3-1244-58AE-0D7501DB6BC6}"/>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885700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C9B373-AB2E-456D-BCE0-6A01C1ECA776}"/>
              </a:ext>
            </a:extLst>
          </p:cNvPr>
          <p:cNvSpPr>
            <a:spLocks noGrp="1"/>
          </p:cNvSpPr>
          <p:nvPr>
            <p:ph type="title"/>
          </p:nvPr>
        </p:nvSpPr>
        <p:spPr/>
        <p:txBody>
          <a:bodyPr/>
          <a:lstStyle/>
          <a:p>
            <a:r>
              <a:rPr lang="en-GB" dirty="0"/>
              <a:t>It’s the economy, stupid!</a:t>
            </a:r>
          </a:p>
        </p:txBody>
      </p:sp>
    </p:spTree>
    <p:extLst>
      <p:ext uri="{BB962C8B-B14F-4D97-AF65-F5344CB8AC3E}">
        <p14:creationId xmlns:p14="http://schemas.microsoft.com/office/powerpoint/2010/main" val="225763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C7FCDE20-2C3E-C1A3-87C4-958D9057413D}"/>
              </a:ext>
            </a:extLst>
          </p:cNvPr>
          <p:cNvSpPr>
            <a:spLocks noGrp="1"/>
          </p:cNvSpPr>
          <p:nvPr>
            <p:ph type="sldNum" sz="quarter" idx="12"/>
          </p:nvPr>
        </p:nvSpPr>
        <p:spPr/>
        <p:txBody>
          <a:bodyPr/>
          <a:lstStyle/>
          <a:p>
            <a:fld id="{9C057DB4-583E-41A7-BD94-987342018C17}" type="slidenum">
              <a:rPr lang="en-GB" noProof="0" smtClean="0"/>
              <a:pPr/>
              <a:t>39</a:t>
            </a:fld>
            <a:endParaRPr lang="en-GB" noProof="0" dirty="0"/>
          </a:p>
        </p:txBody>
      </p:sp>
      <p:sp>
        <p:nvSpPr>
          <p:cNvPr id="2" name="Titel 1">
            <a:extLst>
              <a:ext uri="{FF2B5EF4-FFF2-40B4-BE49-F238E27FC236}">
                <a16:creationId xmlns:a16="http://schemas.microsoft.com/office/drawing/2014/main" id="{31CC031B-A1D1-0FA5-E88B-67FF45F952CE}"/>
              </a:ext>
            </a:extLst>
          </p:cNvPr>
          <p:cNvSpPr>
            <a:spLocks noGrp="1"/>
          </p:cNvSpPr>
          <p:nvPr>
            <p:ph type="title"/>
          </p:nvPr>
        </p:nvSpPr>
        <p:spPr/>
        <p:txBody>
          <a:bodyPr/>
          <a:lstStyle/>
          <a:p>
            <a:r>
              <a:rPr lang="en-GB" dirty="0"/>
              <a:t>What happened so far …</a:t>
            </a:r>
          </a:p>
        </p:txBody>
      </p:sp>
      <p:sp>
        <p:nvSpPr>
          <p:cNvPr id="5" name="Textplatzhalter 4">
            <a:extLst>
              <a:ext uri="{FF2B5EF4-FFF2-40B4-BE49-F238E27FC236}">
                <a16:creationId xmlns:a16="http://schemas.microsoft.com/office/drawing/2014/main" id="{B8453345-E829-606B-6BDC-F8CDAA9F2DE0}"/>
              </a:ext>
            </a:extLst>
          </p:cNvPr>
          <p:cNvSpPr>
            <a:spLocks noGrp="1"/>
          </p:cNvSpPr>
          <p:nvPr>
            <p:ph idx="1"/>
          </p:nvPr>
        </p:nvSpPr>
        <p:spPr>
          <a:xfrm>
            <a:off x="5015999" y="6439374"/>
            <a:ext cx="4607425" cy="301626"/>
          </a:xfrm>
        </p:spPr>
        <p:txBody>
          <a:bodyPr>
            <a:normAutofit fontScale="55000" lnSpcReduction="20000"/>
          </a:bodyPr>
          <a:lstStyle/>
          <a:p>
            <a:pPr marL="0" indent="0" algn="ctr">
              <a:buNone/>
            </a:pPr>
            <a:r>
              <a:rPr lang="en-GB" dirty="0"/>
              <a:t>(IMF, 2023; Tboa, 2020, Wikimedia, CC BY-SA; UN 2018:3)</a:t>
            </a:r>
          </a:p>
        </p:txBody>
      </p:sp>
      <p:sp>
        <p:nvSpPr>
          <p:cNvPr id="3" name="Fußzeilenplatzhalter 2">
            <a:extLst>
              <a:ext uri="{FF2B5EF4-FFF2-40B4-BE49-F238E27FC236}">
                <a16:creationId xmlns:a16="http://schemas.microsoft.com/office/drawing/2014/main" id="{FF01C180-D66D-6DC8-772B-90F356FAA357}"/>
              </a:ext>
            </a:extLst>
          </p:cNvPr>
          <p:cNvSpPr>
            <a:spLocks noGrp="1"/>
          </p:cNvSpPr>
          <p:nvPr>
            <p:ph type="ftr" sz="quarter" idx="11"/>
          </p:nvPr>
        </p:nvSpPr>
        <p:spPr/>
        <p:txBody>
          <a:bodyPr/>
          <a:lstStyle/>
          <a:p>
            <a:r>
              <a:rPr lang="en-GB" noProof="0" dirty="0"/>
              <a:t>KMH | IMC 16.04.24</a:t>
            </a:r>
          </a:p>
        </p:txBody>
      </p:sp>
      <p:pic>
        <p:nvPicPr>
          <p:cNvPr id="15" name="Bildplatzhalter 14">
            <a:hlinkClick r:id="rId3"/>
            <a:extLst>
              <a:ext uri="{FF2B5EF4-FFF2-40B4-BE49-F238E27FC236}">
                <a16:creationId xmlns:a16="http://schemas.microsoft.com/office/drawing/2014/main" id="{B9CC6C29-7B1A-CF71-8A57-BD1BFEC70267}"/>
              </a:ext>
            </a:extLst>
          </p:cNvPr>
          <p:cNvPicPr>
            <a:picLocks noGrp="1" noChangeAspect="1"/>
          </p:cNvPicPr>
          <p:nvPr>
            <p:ph type="pic" sz="quarter" idx="4294967295"/>
          </p:nvPr>
        </p:nvPicPr>
        <p:blipFill rotWithShape="1">
          <a:blip r:embed="rId4">
            <a:clrChange>
              <a:clrFrom>
                <a:srgbClr val="F0F0F1"/>
              </a:clrFrom>
              <a:clrTo>
                <a:srgbClr val="F0F0F1">
                  <a:alpha val="0"/>
                </a:srgbClr>
              </a:clrTo>
            </a:clrChange>
          </a:blip>
          <a:srcRect t="4734" b="-1578"/>
          <a:stretch/>
        </p:blipFill>
        <p:spPr>
          <a:xfrm>
            <a:off x="6816000" y="2230438"/>
            <a:ext cx="5056187" cy="3632200"/>
          </a:xfrm>
        </p:spPr>
      </p:pic>
      <p:pic>
        <p:nvPicPr>
          <p:cNvPr id="9" name="Grafik 8">
            <a:hlinkClick r:id="rId5"/>
            <a:extLst>
              <a:ext uri="{FF2B5EF4-FFF2-40B4-BE49-F238E27FC236}">
                <a16:creationId xmlns:a16="http://schemas.microsoft.com/office/drawing/2014/main" id="{8E9B703F-6E22-31DF-4ED9-696CDC898ECC}"/>
              </a:ext>
            </a:extLst>
          </p:cNvPr>
          <p:cNvPicPr>
            <a:picLocks noChangeAspect="1"/>
          </p:cNvPicPr>
          <p:nvPr/>
        </p:nvPicPr>
        <p:blipFill rotWithShape="1">
          <a:blip r:embed="rId6"/>
          <a:srcRect t="6739"/>
          <a:stretch/>
        </p:blipFill>
        <p:spPr>
          <a:xfrm>
            <a:off x="474030" y="2417233"/>
            <a:ext cx="5967452" cy="3632200"/>
          </a:xfrm>
          <a:prstGeom prst="rect">
            <a:avLst/>
          </a:prstGeom>
        </p:spPr>
      </p:pic>
      <p:pic>
        <p:nvPicPr>
          <p:cNvPr id="1028" name="Picture 4" descr="A comparison of iPhone sizes from the iPhone 5s to the iPhone 12">
            <a:hlinkClick r:id="rId7"/>
            <a:extLst>
              <a:ext uri="{FF2B5EF4-FFF2-40B4-BE49-F238E27FC236}">
                <a16:creationId xmlns:a16="http://schemas.microsoft.com/office/drawing/2014/main" id="{73BE1A1F-3F1C-3FBF-2C5A-4828B18AA2E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33800" y="2609755"/>
            <a:ext cx="1837731" cy="5043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9"/>
            <a:extLst>
              <a:ext uri="{FF2B5EF4-FFF2-40B4-BE49-F238E27FC236}">
                <a16:creationId xmlns:a16="http://schemas.microsoft.com/office/drawing/2014/main" id="{C02A2234-730C-E3DF-826E-3346526C6F8C}"/>
              </a:ext>
            </a:extLst>
          </p:cNvPr>
          <p:cNvPicPr>
            <a:picLocks noChangeAspect="1"/>
          </p:cNvPicPr>
          <p:nvPr/>
        </p:nvPicPr>
        <p:blipFill>
          <a:blip r:embed="rId10"/>
          <a:stretch>
            <a:fillRect/>
          </a:stretch>
        </p:blipFill>
        <p:spPr>
          <a:xfrm>
            <a:off x="7201641" y="-3029095"/>
            <a:ext cx="4342659" cy="2442747"/>
          </a:xfrm>
          <a:prstGeom prst="rect">
            <a:avLst/>
          </a:prstGeom>
          <a:ln w="6350">
            <a:solidFill>
              <a:schemeClr val="tx1"/>
            </a:solidFill>
          </a:ln>
          <a:effectLst>
            <a:outerShdw blurRad="254000" dist="107763" dir="2699994" algn="tl">
              <a:prstClr val="black">
                <a:alpha val="40000"/>
              </a:prstClr>
            </a:outerShdw>
          </a:effectLst>
        </p:spPr>
      </p:pic>
      <p:sp>
        <p:nvSpPr>
          <p:cNvPr id="13" name="Textfeld 12">
            <a:extLst>
              <a:ext uri="{FF2B5EF4-FFF2-40B4-BE49-F238E27FC236}">
                <a16:creationId xmlns:a16="http://schemas.microsoft.com/office/drawing/2014/main" id="{C42FD4AF-5565-0E56-1E23-0569D5443489}"/>
              </a:ext>
            </a:extLst>
          </p:cNvPr>
          <p:cNvSpPr txBox="1"/>
          <p:nvPr/>
        </p:nvSpPr>
        <p:spPr>
          <a:xfrm>
            <a:off x="474030" y="1436023"/>
            <a:ext cx="5503333" cy="436181"/>
          </a:xfrm>
          <a:prstGeom prst="rect">
            <a:avLst/>
          </a:prstGeom>
        </p:spPr>
        <p:txBody>
          <a:bodyPr vert="horz" wrap="square" lIns="121920" tIns="60960" rIns="121920" bIns="60960" rtlCol="0" anchor="ctr">
            <a:noAutofit/>
          </a:bodyPr>
          <a:lstStyle>
            <a:defPPr>
              <a:defRPr lang="de-DE"/>
            </a:defPPr>
            <a:lvl1pPr>
              <a:defRPr b="1">
                <a:latin typeface="Calibri" panose="020F0502020204030204" pitchFamily="34" charset="0"/>
                <a:ea typeface="Calibri" panose="020F0502020204030204" pitchFamily="34" charset="0"/>
                <a:cs typeface="Calibri" panose="020F0502020204030204" pitchFamily="34" charset="0"/>
              </a:defRPr>
            </a:lvl1pPr>
          </a:lstStyle>
          <a:p>
            <a:r>
              <a:rPr lang="en-GB" sz="2400" dirty="0"/>
              <a:t>GDP per capita, current prices ($)</a:t>
            </a:r>
          </a:p>
        </p:txBody>
      </p:sp>
      <p:sp>
        <p:nvSpPr>
          <p:cNvPr id="16" name="Textfeld 15">
            <a:extLst>
              <a:ext uri="{FF2B5EF4-FFF2-40B4-BE49-F238E27FC236}">
                <a16:creationId xmlns:a16="http://schemas.microsoft.com/office/drawing/2014/main" id="{89FF3BF5-0DF0-048C-D3D6-92FFBE34C30A}"/>
              </a:ext>
            </a:extLst>
          </p:cNvPr>
          <p:cNvSpPr txBox="1"/>
          <p:nvPr/>
        </p:nvSpPr>
        <p:spPr>
          <a:xfrm>
            <a:off x="6863295" y="1208935"/>
            <a:ext cx="5503333" cy="890359"/>
          </a:xfrm>
          <a:prstGeom prst="rect">
            <a:avLst/>
          </a:prstGeom>
        </p:spPr>
        <p:txBody>
          <a:bodyPr vert="horz" wrap="square" lIns="121920" tIns="60960" rIns="121920" bIns="60960" rtlCol="0" anchor="ctr">
            <a:noAutofit/>
          </a:bodyPr>
          <a:lstStyle/>
          <a:p>
            <a:pPr algn="l"/>
            <a:r>
              <a:rPr lang="en-GB" sz="2400" b="1" dirty="0">
                <a:latin typeface="Calibri" panose="020F0502020204030204" pitchFamily="34" charset="0"/>
                <a:ea typeface="Calibri" panose="020F0502020204030204" pitchFamily="34" charset="0"/>
                <a:cs typeface="Calibri" panose="020F0502020204030204" pitchFamily="34" charset="0"/>
              </a:rPr>
              <a:t>Human Development Index,</a:t>
            </a:r>
            <a:br>
              <a:rPr lang="en-GB" sz="2400" b="1" dirty="0">
                <a:latin typeface="Calibri" panose="020F0502020204030204" pitchFamily="34" charset="0"/>
                <a:ea typeface="Calibri" panose="020F0502020204030204" pitchFamily="34" charset="0"/>
                <a:cs typeface="Calibri" panose="020F0502020204030204" pitchFamily="34" charset="0"/>
              </a:rPr>
            </a:br>
            <a:r>
              <a:rPr lang="en-GB" sz="2400" b="1" dirty="0">
                <a:latin typeface="Calibri" panose="020F0502020204030204" pitchFamily="34" charset="0"/>
                <a:ea typeface="Calibri" panose="020F0502020204030204" pitchFamily="34" charset="0"/>
                <a:cs typeface="Calibri" panose="020F0502020204030204" pitchFamily="34" charset="0"/>
              </a:rPr>
              <a:t>by country grouping</a:t>
            </a:r>
          </a:p>
        </p:txBody>
      </p:sp>
    </p:spTree>
    <p:extLst>
      <p:ext uri="{BB962C8B-B14F-4D97-AF65-F5344CB8AC3E}">
        <p14:creationId xmlns:p14="http://schemas.microsoft.com/office/powerpoint/2010/main" val="226002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D64074A-EB31-56FA-423E-9EB28A23C188}"/>
              </a:ext>
            </a:extLst>
          </p:cNvPr>
          <p:cNvSpPr>
            <a:spLocks noGrp="1"/>
          </p:cNvSpPr>
          <p:nvPr>
            <p:ph type="title"/>
          </p:nvPr>
        </p:nvSpPr>
        <p:spPr/>
        <p:txBody>
          <a:bodyPr/>
          <a:lstStyle/>
          <a:p>
            <a:r>
              <a:rPr lang="en-GB" dirty="0">
                <a:hlinkClick r:id="rId2"/>
              </a:rPr>
              <a:t>A) Associations with “Circular Business”</a:t>
            </a:r>
            <a:endParaRPr lang="en-GB" dirty="0"/>
          </a:p>
        </p:txBody>
      </p:sp>
      <p:sp>
        <p:nvSpPr>
          <p:cNvPr id="4" name="Inhaltsplatzhalter 3">
            <a:extLst>
              <a:ext uri="{FF2B5EF4-FFF2-40B4-BE49-F238E27FC236}">
                <a16:creationId xmlns:a16="http://schemas.microsoft.com/office/drawing/2014/main" id="{516D4EF8-CE85-41B8-1613-48B77ADA2917}"/>
              </a:ext>
            </a:extLst>
          </p:cNvPr>
          <p:cNvSpPr>
            <a:spLocks noGrp="1"/>
          </p:cNvSpPr>
          <p:nvPr>
            <p:ph idx="1"/>
          </p:nvPr>
        </p:nvSpPr>
        <p:spPr>
          <a:xfrm>
            <a:off x="695324" y="1844675"/>
            <a:ext cx="10800675" cy="4319589"/>
          </a:xfrm>
        </p:spPr>
        <p:txBody>
          <a:bodyPr>
            <a:normAutofit fontScale="92500" lnSpcReduction="20000"/>
          </a:bodyPr>
          <a:lstStyle/>
          <a:p>
            <a:pPr marL="0" marR="0" lvl="0" indent="0" algn="ctr" defTabSz="914400" rtl="0" eaLnBrk="1" fontAlgn="auto" latinLnBrk="0" hangingPunct="1">
              <a:lnSpc>
                <a:spcPct val="120000"/>
              </a:lnSpc>
              <a:spcBef>
                <a:spcPts val="600"/>
              </a:spcBef>
              <a:spcAft>
                <a:spcPts val="600"/>
              </a:spcAft>
              <a:buClrTx/>
              <a:buSzTx/>
              <a:buFont typeface="Calibri" panose="020F0502020204030204" pitchFamily="34" charset="0"/>
              <a:buNone/>
              <a:tabLst/>
              <a:defRPr/>
            </a:pPr>
            <a:r>
              <a:rPr kumimoji="0" lang="en-GB" sz="27000" b="0" i="0" u="none" strike="noStrike" kern="1200" cap="none" spc="0" normalizeH="0" baseline="0" noProof="0" dirty="0">
                <a:ln>
                  <a:noFill/>
                </a:ln>
                <a:solidFill>
                  <a:prstClr val="black"/>
                </a:solidFill>
                <a:effectLst/>
                <a:uLnTx/>
                <a:uFillTx/>
                <a:latin typeface="Calibri"/>
                <a:ea typeface="+mn-ea"/>
                <a:cs typeface="+mn-cs"/>
              </a:rPr>
              <a:t>🤔</a:t>
            </a:r>
          </a:p>
          <a:p>
            <a:endParaRPr lang="en-GB" dirty="0"/>
          </a:p>
        </p:txBody>
      </p:sp>
      <p:sp>
        <p:nvSpPr>
          <p:cNvPr id="5" name="Datumsplatzhalter 4">
            <a:extLst>
              <a:ext uri="{FF2B5EF4-FFF2-40B4-BE49-F238E27FC236}">
                <a16:creationId xmlns:a16="http://schemas.microsoft.com/office/drawing/2014/main" id="{75ECCE37-FBF2-C000-135B-36B96B4BAE7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FCF7358-32A6-818B-E605-2F6B478B016E}"/>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ADA33302-67EC-A0CD-6835-7C9E4F5718D4}"/>
              </a:ext>
            </a:extLst>
          </p:cNvPr>
          <p:cNvSpPr>
            <a:spLocks noGrp="1"/>
          </p:cNvSpPr>
          <p:nvPr>
            <p:ph type="sldNum" sz="quarter" idx="12"/>
          </p:nvPr>
        </p:nvSpPr>
        <p:spPr/>
        <p:txBody>
          <a:bodyPr/>
          <a:lstStyle/>
          <a:p>
            <a:fld id="{D836C0FE-70CA-4950-82D6-CF602CC2B770}" type="slidenum">
              <a:rPr lang="en-GB" smtClean="0"/>
              <a:t>4</a:t>
            </a:fld>
            <a:endParaRPr lang="en-GB" dirty="0"/>
          </a:p>
        </p:txBody>
      </p:sp>
    </p:spTree>
    <p:extLst>
      <p:ext uri="{BB962C8B-B14F-4D97-AF65-F5344CB8AC3E}">
        <p14:creationId xmlns:p14="http://schemas.microsoft.com/office/powerpoint/2010/main" val="403876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AC9954D-758A-97A0-743E-795C4EE98093}"/>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8C7AE22B-B10C-92B1-484C-63235A79FB2F}"/>
              </a:ext>
            </a:extLst>
          </p:cNvPr>
          <p:cNvSpPr>
            <a:spLocks noGrp="1"/>
          </p:cNvSpPr>
          <p:nvPr>
            <p:ph type="title"/>
          </p:nvPr>
        </p:nvSpPr>
        <p:spPr/>
        <p:txBody>
          <a:bodyPr/>
          <a:lstStyle/>
          <a:p>
            <a:r>
              <a:rPr lang="en-GB" dirty="0"/>
              <a:t>GD … what?</a:t>
            </a:r>
          </a:p>
        </p:txBody>
      </p:sp>
      <p:sp>
        <p:nvSpPr>
          <p:cNvPr id="4" name="Inhaltsplatzhalter 3">
            <a:extLst>
              <a:ext uri="{FF2B5EF4-FFF2-40B4-BE49-F238E27FC236}">
                <a16:creationId xmlns:a16="http://schemas.microsoft.com/office/drawing/2014/main" id="{3E3D2BBC-8839-09F8-AE23-0B1C7F4E9C68}"/>
              </a:ext>
            </a:extLst>
          </p:cNvPr>
          <p:cNvSpPr>
            <a:spLocks noGrp="1"/>
          </p:cNvSpPr>
          <p:nvPr>
            <p:ph idx="1"/>
          </p:nvPr>
        </p:nvSpPr>
        <p:spPr>
          <a:xfrm>
            <a:off x="695325" y="1341001"/>
            <a:ext cx="8928100" cy="4823264"/>
          </a:xfrm>
        </p:spPr>
        <p:txBody>
          <a:bodyPr>
            <a:normAutofit/>
          </a:bodyPr>
          <a:lstStyle/>
          <a:p>
            <a:pPr marL="0" indent="0">
              <a:buNone/>
            </a:pPr>
            <a:r>
              <a:rPr lang="en-GB" b="1" dirty="0"/>
              <a:t>Gross Domestic Product (GDP):</a:t>
            </a:r>
            <a:br>
              <a:rPr lang="en-GB" b="1" dirty="0"/>
            </a:br>
            <a:r>
              <a:rPr lang="en-GB" dirty="0"/>
              <a:t>measures the </a:t>
            </a:r>
            <a:r>
              <a:rPr lang="en-GB" b="1" dirty="0"/>
              <a:t>total value of all goods &amp; services </a:t>
            </a:r>
            <a:r>
              <a:rPr lang="en-GB" dirty="0"/>
              <a:t>produced within a country's borders over a specific period</a:t>
            </a:r>
          </a:p>
          <a:p>
            <a:r>
              <a:rPr lang="en-GB" b="1" dirty="0"/>
              <a:t>Components of GDP</a:t>
            </a:r>
            <a:r>
              <a:rPr lang="en-GB" dirty="0"/>
              <a:t>:</a:t>
            </a:r>
          </a:p>
          <a:p>
            <a:pPr marL="800100" lvl="1" indent="-342900"/>
            <a:r>
              <a:rPr lang="en-GB" b="1" dirty="0"/>
              <a:t>Consumption</a:t>
            </a:r>
            <a:r>
              <a:rPr lang="en-GB" dirty="0"/>
              <a:t>: Spending by households on goods &amp; services</a:t>
            </a:r>
          </a:p>
          <a:p>
            <a:pPr marL="800100" lvl="1" indent="-342900"/>
            <a:r>
              <a:rPr lang="en-GB" b="1" dirty="0"/>
              <a:t>Investment</a:t>
            </a:r>
            <a:r>
              <a:rPr lang="en-GB" dirty="0"/>
              <a:t>: Business expenditures on capital, plus residential construction &amp; inventory changes</a:t>
            </a:r>
          </a:p>
          <a:p>
            <a:pPr marL="800100" lvl="1" indent="-342900"/>
            <a:r>
              <a:rPr lang="en-GB" b="1" dirty="0"/>
              <a:t>Government Spending</a:t>
            </a:r>
            <a:r>
              <a:rPr lang="en-GB" dirty="0"/>
              <a:t>: Expenditures by the government on goods &amp; services</a:t>
            </a:r>
          </a:p>
          <a:p>
            <a:pPr marL="800100" lvl="1" indent="-342900"/>
            <a:r>
              <a:rPr lang="en-GB" b="1" dirty="0"/>
              <a:t>Net Exports</a:t>
            </a:r>
            <a:r>
              <a:rPr lang="en-GB" dirty="0"/>
              <a:t>: Exports minus imports (EX - IM)</a:t>
            </a:r>
          </a:p>
        </p:txBody>
      </p:sp>
      <p:sp>
        <p:nvSpPr>
          <p:cNvPr id="5" name="Datumsplatzhalter 4">
            <a:extLst>
              <a:ext uri="{FF2B5EF4-FFF2-40B4-BE49-F238E27FC236}">
                <a16:creationId xmlns:a16="http://schemas.microsoft.com/office/drawing/2014/main" id="{6F778202-4A92-800B-1D02-6A14F752529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55CC632-D6EA-6D15-B15D-241B3F7C8AA9}"/>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4056683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D4B88A9-4447-72F9-EF5D-18F55DBA4BD3}"/>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Titel 2">
            <a:extLst>
              <a:ext uri="{FF2B5EF4-FFF2-40B4-BE49-F238E27FC236}">
                <a16:creationId xmlns:a16="http://schemas.microsoft.com/office/drawing/2014/main" id="{8A3B7B7F-950F-5DEB-24F1-DE12DD451CAD}"/>
              </a:ext>
            </a:extLst>
          </p:cNvPr>
          <p:cNvSpPr>
            <a:spLocks noGrp="1"/>
          </p:cNvSpPr>
          <p:nvPr>
            <p:ph type="title"/>
          </p:nvPr>
        </p:nvSpPr>
        <p:spPr/>
        <p:txBody>
          <a:bodyPr/>
          <a:lstStyle/>
          <a:p>
            <a:r>
              <a:rPr lang="en-GB" dirty="0"/>
              <a:t>HD … what?</a:t>
            </a:r>
          </a:p>
        </p:txBody>
      </p:sp>
      <p:sp>
        <p:nvSpPr>
          <p:cNvPr id="4" name="Inhaltsplatzhalter 3">
            <a:extLst>
              <a:ext uri="{FF2B5EF4-FFF2-40B4-BE49-F238E27FC236}">
                <a16:creationId xmlns:a16="http://schemas.microsoft.com/office/drawing/2014/main" id="{8C648C82-C600-9A12-73B9-110664C106C3}"/>
              </a:ext>
            </a:extLst>
          </p:cNvPr>
          <p:cNvSpPr>
            <a:spLocks noGrp="1"/>
          </p:cNvSpPr>
          <p:nvPr>
            <p:ph idx="1"/>
          </p:nvPr>
        </p:nvSpPr>
        <p:spPr/>
        <p:txBody>
          <a:bodyPr>
            <a:normAutofit fontScale="92500" lnSpcReduction="10000"/>
          </a:bodyPr>
          <a:lstStyle/>
          <a:p>
            <a:pPr marL="0" indent="0">
              <a:buNone/>
            </a:pPr>
            <a:r>
              <a:rPr lang="en-GB" b="1" dirty="0"/>
              <a:t>Human Development Index (HDI): </a:t>
            </a:r>
            <a:br>
              <a:rPr lang="en-GB" b="1" dirty="0"/>
            </a:br>
            <a:r>
              <a:rPr lang="en-GB" dirty="0"/>
              <a:t>composite index measuring average achievement in three basic aspects of human development: </a:t>
            </a:r>
            <a:r>
              <a:rPr lang="en-GB" b="1" dirty="0"/>
              <a:t>health, education, &amp; standard of living</a:t>
            </a:r>
          </a:p>
          <a:p>
            <a:r>
              <a:rPr lang="en-GB" b="1" dirty="0"/>
              <a:t>Components of HDI</a:t>
            </a:r>
            <a:r>
              <a:rPr lang="en-GB" dirty="0"/>
              <a:t>:</a:t>
            </a:r>
          </a:p>
          <a:p>
            <a:pPr marL="800100" lvl="1" indent="-342900"/>
            <a:r>
              <a:rPr lang="en-GB" b="1" dirty="0"/>
              <a:t>Life Expectancy</a:t>
            </a:r>
            <a:r>
              <a:rPr lang="en-GB" dirty="0"/>
              <a:t>: health &amp; longevity of a population, using life expectancy at birth as an indicator</a:t>
            </a:r>
          </a:p>
          <a:p>
            <a:pPr marL="800100" lvl="1" indent="-342900"/>
            <a:r>
              <a:rPr lang="en-GB" b="1" dirty="0"/>
              <a:t>Education</a:t>
            </a:r>
            <a:r>
              <a:rPr lang="en-GB" dirty="0"/>
              <a:t>: mean years of schooling for adults with expected years of schooling for children</a:t>
            </a:r>
          </a:p>
          <a:p>
            <a:pPr marL="800100" lvl="1" indent="-342900"/>
            <a:r>
              <a:rPr lang="en-GB" b="1" dirty="0"/>
              <a:t>Income Level</a:t>
            </a:r>
            <a:r>
              <a:rPr lang="en-GB" dirty="0"/>
              <a:t>: Gross National Income (GNI) per capita (adjusted for purchasing power) to gauge the standard of living</a:t>
            </a:r>
          </a:p>
          <a:p>
            <a:pPr marL="514350"/>
            <a:r>
              <a:rPr lang="en-GB" b="1" dirty="0"/>
              <a:t>HDI Scale: </a:t>
            </a:r>
            <a:r>
              <a:rPr lang="en-GB" dirty="0"/>
              <a:t>0 to 1</a:t>
            </a:r>
          </a:p>
        </p:txBody>
      </p:sp>
      <p:sp>
        <p:nvSpPr>
          <p:cNvPr id="5" name="Datumsplatzhalter 4">
            <a:extLst>
              <a:ext uri="{FF2B5EF4-FFF2-40B4-BE49-F238E27FC236}">
                <a16:creationId xmlns:a16="http://schemas.microsoft.com/office/drawing/2014/main" id="{912B418E-312F-1967-15DD-798FDF962D5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0BA6614-8E31-5B09-0C74-4E1B0D51A74C}"/>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2490596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FE853E8-75FF-8AE1-03AB-7D2F8B99E74D}"/>
              </a:ext>
            </a:extLst>
          </p:cNvPr>
          <p:cNvSpPr>
            <a:spLocks noGrp="1"/>
          </p:cNvSpPr>
          <p:nvPr>
            <p:ph type="sldNum" sz="quarter" idx="12"/>
          </p:nvPr>
        </p:nvSpPr>
        <p:spPr/>
        <p:txBody>
          <a:bodyPr/>
          <a:lstStyle/>
          <a:p>
            <a:fld id="{D836C0FE-70CA-4950-82D6-CF602CC2B770}" type="slidenum">
              <a:rPr lang="en-GB" smtClean="0"/>
              <a:t>42</a:t>
            </a:fld>
            <a:endParaRPr lang="en-GB" dirty="0"/>
          </a:p>
        </p:txBody>
      </p:sp>
      <p:sp>
        <p:nvSpPr>
          <p:cNvPr id="3" name="Titel 2">
            <a:extLst>
              <a:ext uri="{FF2B5EF4-FFF2-40B4-BE49-F238E27FC236}">
                <a16:creationId xmlns:a16="http://schemas.microsoft.com/office/drawing/2014/main" id="{C6987919-11FB-8096-520B-6D27D0E43EDB}"/>
              </a:ext>
            </a:extLst>
          </p:cNvPr>
          <p:cNvSpPr>
            <a:spLocks noGrp="1"/>
          </p:cNvSpPr>
          <p:nvPr>
            <p:ph type="title"/>
          </p:nvPr>
        </p:nvSpPr>
        <p:spPr/>
        <p:txBody>
          <a:bodyPr/>
          <a:lstStyle/>
          <a:p>
            <a:r>
              <a:rPr lang="en-GB" dirty="0"/>
              <a:t>Combined:</a:t>
            </a:r>
          </a:p>
        </p:txBody>
      </p:sp>
      <p:pic>
        <p:nvPicPr>
          <p:cNvPr id="8" name="Content Placeholder 7" descr="Ein Bild, das Text, Diagramm, Screenshot, Schrift enthält.&#10;&#10;Automatisch generierte Beschreibung">
            <a:hlinkClick r:id="rId2"/>
            <a:extLst>
              <a:ext uri="{FF2B5EF4-FFF2-40B4-BE49-F238E27FC236}">
                <a16:creationId xmlns:a16="http://schemas.microsoft.com/office/drawing/2014/main" id="{CF94407E-1027-0808-1E61-47EA07DB53D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16557"/>
          <a:stretch/>
        </p:blipFill>
        <p:spPr>
          <a:xfrm>
            <a:off x="3216000" y="189000"/>
            <a:ext cx="8525320" cy="5910694"/>
          </a:xfrm>
        </p:spPr>
      </p:pic>
      <p:sp>
        <p:nvSpPr>
          <p:cNvPr id="5" name="Datumsplatzhalter 4">
            <a:extLst>
              <a:ext uri="{FF2B5EF4-FFF2-40B4-BE49-F238E27FC236}">
                <a16:creationId xmlns:a16="http://schemas.microsoft.com/office/drawing/2014/main" id="{0F79F934-971D-E46B-2928-90816D477F30}"/>
              </a:ext>
            </a:extLst>
          </p:cNvPr>
          <p:cNvSpPr>
            <a:spLocks noGrp="1"/>
          </p:cNvSpPr>
          <p:nvPr>
            <p:ph type="dt" sz="half" idx="10"/>
          </p:nvPr>
        </p:nvSpPr>
        <p:spPr/>
        <p:txBody>
          <a:bodyPr/>
          <a:lstStyle/>
          <a:p>
            <a:r>
              <a:rPr lang="en-GB" dirty="0"/>
              <a:t>(Our World in Data, 2022)</a:t>
            </a:r>
          </a:p>
        </p:txBody>
      </p:sp>
      <p:sp>
        <p:nvSpPr>
          <p:cNvPr id="6" name="Fußzeilenplatzhalter 5">
            <a:extLst>
              <a:ext uri="{FF2B5EF4-FFF2-40B4-BE49-F238E27FC236}">
                <a16:creationId xmlns:a16="http://schemas.microsoft.com/office/drawing/2014/main" id="{256A27A9-5336-2E43-0E64-47290DF68AFB}"/>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2974353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586A39E-D7AD-000F-BA99-96C2C053B032}"/>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D9080530-F9A5-0734-23D0-8273028422B5}"/>
              </a:ext>
            </a:extLst>
          </p:cNvPr>
          <p:cNvSpPr>
            <a:spLocks noGrp="1"/>
          </p:cNvSpPr>
          <p:nvPr>
            <p:ph type="title"/>
          </p:nvPr>
        </p:nvSpPr>
        <p:spPr/>
        <p:txBody>
          <a:bodyPr/>
          <a:lstStyle/>
          <a:p>
            <a:r>
              <a:rPr lang="en-GB" dirty="0"/>
              <a:t>A new area …</a:t>
            </a:r>
          </a:p>
        </p:txBody>
      </p:sp>
      <p:sp>
        <p:nvSpPr>
          <p:cNvPr id="4" name="Inhaltsplatzhalter 3">
            <a:extLst>
              <a:ext uri="{FF2B5EF4-FFF2-40B4-BE49-F238E27FC236}">
                <a16:creationId xmlns:a16="http://schemas.microsoft.com/office/drawing/2014/main" id="{25070822-4BCC-F1E7-988F-B1F04A877CB4}"/>
              </a:ext>
            </a:extLst>
          </p:cNvPr>
          <p:cNvSpPr>
            <a:spLocks noGrp="1"/>
          </p:cNvSpPr>
          <p:nvPr>
            <p:ph idx="1"/>
          </p:nvPr>
        </p:nvSpPr>
        <p:spPr>
          <a:xfrm>
            <a:off x="695325" y="1341001"/>
            <a:ext cx="7416675" cy="4823264"/>
          </a:xfrm>
        </p:spPr>
        <p:txBody>
          <a:bodyPr>
            <a:normAutofit fontScale="92500"/>
          </a:bodyPr>
          <a:lstStyle/>
          <a:p>
            <a:r>
              <a:rPr lang="en-GB" b="0" i="1" dirty="0">
                <a:solidFill>
                  <a:srgbClr val="323A45"/>
                </a:solidFill>
                <a:effectLst/>
                <a:latin typeface="Source Sans Pro" panose="020B0503030403020204" pitchFamily="34" charset="0"/>
              </a:rPr>
              <a:t>“More than half the people of the world are living in conditions approaching misery. Their food is inadequate. They are victims of disease. Their economic life is primitive and stagnant. </a:t>
            </a:r>
            <a:r>
              <a:rPr lang="en-GB" b="1" i="1" dirty="0">
                <a:solidFill>
                  <a:srgbClr val="323A45"/>
                </a:solidFill>
                <a:effectLst/>
                <a:latin typeface="Source Sans Pro" panose="020B0503030403020204" pitchFamily="34" charset="0"/>
              </a:rPr>
              <a:t>Their poverty is a handicap and a threat both to them and to more prosperous areas.</a:t>
            </a:r>
            <a:br>
              <a:rPr lang="en-GB" b="0" i="1" dirty="0">
                <a:solidFill>
                  <a:srgbClr val="323A45"/>
                </a:solidFill>
                <a:effectLst/>
                <a:latin typeface="Source Sans Pro" panose="020B0503030403020204" pitchFamily="34" charset="0"/>
              </a:rPr>
            </a:br>
            <a:r>
              <a:rPr lang="en-GB" b="0" i="1" dirty="0">
                <a:solidFill>
                  <a:srgbClr val="323A45"/>
                </a:solidFill>
                <a:effectLst/>
                <a:latin typeface="Source Sans Pro" panose="020B0503030403020204" pitchFamily="34" charset="0"/>
              </a:rPr>
              <a:t>[…]</a:t>
            </a:r>
            <a:br>
              <a:rPr lang="en-GB" b="0" i="1" dirty="0">
                <a:solidFill>
                  <a:srgbClr val="323A45"/>
                </a:solidFill>
                <a:effectLst/>
                <a:latin typeface="Source Sans Pro" panose="020B0503030403020204" pitchFamily="34" charset="0"/>
              </a:rPr>
            </a:br>
            <a:r>
              <a:rPr lang="en-GB" b="0" i="1" dirty="0">
                <a:solidFill>
                  <a:srgbClr val="323A45"/>
                </a:solidFill>
                <a:effectLst/>
                <a:latin typeface="Source Sans Pro" panose="020B0503030403020204" pitchFamily="34" charset="0"/>
              </a:rPr>
              <a:t>The United States is pre-eminent among nations in the development of industrial and scientific techniques. The material resources which we can afford to use for assistance of other peoples are limited. But our imponderable resources in </a:t>
            </a:r>
            <a:r>
              <a:rPr lang="en-GB" b="1" i="1" dirty="0">
                <a:solidFill>
                  <a:srgbClr val="323A45"/>
                </a:solidFill>
                <a:effectLst/>
                <a:latin typeface="Source Sans Pro" panose="020B0503030403020204" pitchFamily="34" charset="0"/>
              </a:rPr>
              <a:t>technical knowledge are constantly growing and are inexhaustible</a:t>
            </a:r>
            <a:r>
              <a:rPr lang="en-GB" b="0" i="1" dirty="0">
                <a:solidFill>
                  <a:srgbClr val="323A45"/>
                </a:solidFill>
                <a:effectLst/>
                <a:latin typeface="Source Sans Pro" panose="020B0503030403020204" pitchFamily="34" charset="0"/>
              </a:rPr>
              <a:t>.”</a:t>
            </a:r>
            <a:br>
              <a:rPr lang="en-GB" b="0" i="0" dirty="0">
                <a:solidFill>
                  <a:srgbClr val="323A45"/>
                </a:solidFill>
                <a:effectLst/>
                <a:latin typeface="Source Sans Pro" panose="020B0503030403020204" pitchFamily="34" charset="0"/>
              </a:rPr>
            </a:br>
            <a:r>
              <a:rPr lang="en-GB" b="0" i="0" dirty="0">
                <a:solidFill>
                  <a:srgbClr val="323A45"/>
                </a:solidFill>
                <a:effectLst/>
                <a:latin typeface="Source Sans Pro" panose="020B0503030403020204" pitchFamily="34" charset="0"/>
              </a:rPr>
              <a:t>(Harry Truman, 1949)</a:t>
            </a:r>
            <a:endParaRPr lang="en-GB" dirty="0"/>
          </a:p>
        </p:txBody>
      </p:sp>
      <p:sp>
        <p:nvSpPr>
          <p:cNvPr id="5" name="Datumsplatzhalter 4">
            <a:extLst>
              <a:ext uri="{FF2B5EF4-FFF2-40B4-BE49-F238E27FC236}">
                <a16:creationId xmlns:a16="http://schemas.microsoft.com/office/drawing/2014/main" id="{BE49E628-7604-C520-0477-2943FB77D37B}"/>
              </a:ext>
            </a:extLst>
          </p:cNvPr>
          <p:cNvSpPr>
            <a:spLocks noGrp="1"/>
          </p:cNvSpPr>
          <p:nvPr>
            <p:ph type="dt" sz="half" idx="10"/>
          </p:nvPr>
        </p:nvSpPr>
        <p:spPr/>
        <p:txBody>
          <a:bodyPr/>
          <a:lstStyle/>
          <a:p>
            <a:r>
              <a:rPr lang="en-GB" dirty="0"/>
              <a:t>(National Archives, PD, Wikimedia)</a:t>
            </a:r>
          </a:p>
        </p:txBody>
      </p:sp>
      <p:sp>
        <p:nvSpPr>
          <p:cNvPr id="6" name="Fußzeilenplatzhalter 5">
            <a:extLst>
              <a:ext uri="{FF2B5EF4-FFF2-40B4-BE49-F238E27FC236}">
                <a16:creationId xmlns:a16="http://schemas.microsoft.com/office/drawing/2014/main" id="{07232E3E-7E62-B793-625F-D5055FBBB286}"/>
              </a:ext>
            </a:extLst>
          </p:cNvPr>
          <p:cNvSpPr>
            <a:spLocks noGrp="1"/>
          </p:cNvSpPr>
          <p:nvPr>
            <p:ph type="ftr" sz="quarter" idx="11"/>
          </p:nvPr>
        </p:nvSpPr>
        <p:spPr/>
        <p:txBody>
          <a:bodyPr/>
          <a:lstStyle/>
          <a:p>
            <a:r>
              <a:rPr lang="en-GB" dirty="0"/>
              <a:t>KMH / Intro Circularity</a:t>
            </a:r>
          </a:p>
        </p:txBody>
      </p:sp>
      <p:pic>
        <p:nvPicPr>
          <p:cNvPr id="8194" name="Picture 2">
            <a:hlinkClick r:id="rId2"/>
            <a:extLst>
              <a:ext uri="{FF2B5EF4-FFF2-40B4-BE49-F238E27FC236}">
                <a16:creationId xmlns:a16="http://schemas.microsoft.com/office/drawing/2014/main" id="{8897655F-99A9-DA23-50EF-C358C4DB2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000" y="2058495"/>
            <a:ext cx="2095500" cy="282892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7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2CFCD70-E3E2-2BC3-0284-00341B385703}"/>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FC326E1B-C7F5-9453-FD05-80D85080FF57}"/>
              </a:ext>
            </a:extLst>
          </p:cNvPr>
          <p:cNvSpPr>
            <a:spLocks noGrp="1"/>
          </p:cNvSpPr>
          <p:nvPr>
            <p:ph type="title"/>
          </p:nvPr>
        </p:nvSpPr>
        <p:spPr/>
        <p:txBody>
          <a:bodyPr/>
          <a:lstStyle/>
          <a:p>
            <a:r>
              <a:rPr lang="en-GB" dirty="0"/>
              <a:t>Rostow’s (1960) Stages of Economic Growth</a:t>
            </a:r>
          </a:p>
        </p:txBody>
      </p:sp>
      <p:sp>
        <p:nvSpPr>
          <p:cNvPr id="4" name="Inhaltsplatzhalter 3">
            <a:extLst>
              <a:ext uri="{FF2B5EF4-FFF2-40B4-BE49-F238E27FC236}">
                <a16:creationId xmlns:a16="http://schemas.microsoft.com/office/drawing/2014/main" id="{9E64FB99-C86C-D025-57C2-B79D84013C8C}"/>
              </a:ext>
            </a:extLst>
          </p:cNvPr>
          <p:cNvSpPr>
            <a:spLocks noGrp="1"/>
          </p:cNvSpPr>
          <p:nvPr>
            <p:ph idx="1"/>
          </p:nvPr>
        </p:nvSpPr>
        <p:spPr>
          <a:xfrm>
            <a:off x="695325" y="981000"/>
            <a:ext cx="6768675" cy="5458499"/>
          </a:xfrm>
        </p:spPr>
        <p:txBody>
          <a:bodyPr>
            <a:normAutofit fontScale="77500" lnSpcReduction="20000"/>
          </a:bodyPr>
          <a:lstStyle/>
          <a:p>
            <a:pPr>
              <a:spcAft>
                <a:spcPts val="1000"/>
              </a:spcAft>
            </a:pPr>
            <a:r>
              <a:rPr lang="en-GB" b="1" dirty="0"/>
              <a:t>Economic Development = linear Process:</a:t>
            </a:r>
            <a:br>
              <a:rPr lang="en-GB" dirty="0"/>
            </a:br>
            <a:r>
              <a:rPr lang="en-GB" dirty="0"/>
              <a:t>Countries pass through distinct stages in a linear progression toward economic maturity &amp; high mass consumption</a:t>
            </a:r>
          </a:p>
          <a:p>
            <a:pPr>
              <a:spcAft>
                <a:spcPts val="1000"/>
              </a:spcAft>
            </a:pPr>
            <a:r>
              <a:rPr lang="en-GB" b="1" dirty="0"/>
              <a:t>Industrialization</a:t>
            </a:r>
            <a:r>
              <a:rPr lang="en-GB" dirty="0"/>
              <a:t> as a key driver:</a:t>
            </a:r>
            <a:br>
              <a:rPr lang="en-GB" dirty="0"/>
            </a:br>
            <a:r>
              <a:rPr lang="en-GB" dirty="0"/>
              <a:t>Growth &amp; economic transformation are fueled by industrialization &amp; investment in technology &amp; infrastructure</a:t>
            </a:r>
          </a:p>
          <a:p>
            <a:pPr>
              <a:spcAft>
                <a:spcPts val="1000"/>
              </a:spcAft>
            </a:pPr>
            <a:r>
              <a:rPr lang="en-GB" b="1" dirty="0"/>
              <a:t>Investment &amp; Innovation:</a:t>
            </a:r>
            <a:br>
              <a:rPr lang="en-GB" dirty="0"/>
            </a:br>
            <a:r>
              <a:rPr lang="en-GB" dirty="0"/>
              <a:t>Economic take-off requires significant investment in technology, education &amp; infrastructure to support productivity &amp; innovation</a:t>
            </a:r>
          </a:p>
          <a:p>
            <a:pPr>
              <a:spcAft>
                <a:spcPts val="1000"/>
              </a:spcAft>
            </a:pPr>
            <a:r>
              <a:rPr lang="en-GB" b="1" dirty="0"/>
              <a:t>Role of Consumption in Mature Economies:</a:t>
            </a:r>
            <a:br>
              <a:rPr lang="en-GB" dirty="0"/>
            </a:br>
            <a:r>
              <a:rPr lang="en-GB" dirty="0"/>
              <a:t>Advanced stages are marked by high levels of consumer spending, shift towards service industries, reflecting improved living standards</a:t>
            </a:r>
          </a:p>
          <a:p>
            <a:pPr>
              <a:spcAft>
                <a:spcPts val="1000"/>
              </a:spcAft>
            </a:pPr>
            <a:r>
              <a:rPr lang="en-GB" b="1" dirty="0"/>
              <a:t>Model for Economic Planning:</a:t>
            </a:r>
            <a:br>
              <a:rPr lang="en-GB" dirty="0"/>
            </a:br>
            <a:r>
              <a:rPr lang="en-GB" dirty="0"/>
              <a:t>Provides a roadmap for countries looking to advance economically, highlighting the need for strategic investment &amp; policy interventions</a:t>
            </a:r>
          </a:p>
        </p:txBody>
      </p:sp>
      <p:sp>
        <p:nvSpPr>
          <p:cNvPr id="5" name="Datumsplatzhalter 4">
            <a:extLst>
              <a:ext uri="{FF2B5EF4-FFF2-40B4-BE49-F238E27FC236}">
                <a16:creationId xmlns:a16="http://schemas.microsoft.com/office/drawing/2014/main" id="{982183B6-75D0-64DA-2DA6-5CC88E1C2DD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F1E658A-F195-950A-CDAD-D6228DF0BAEE}"/>
              </a:ext>
            </a:extLst>
          </p:cNvPr>
          <p:cNvSpPr>
            <a:spLocks noGrp="1"/>
          </p:cNvSpPr>
          <p:nvPr>
            <p:ph type="ftr" sz="quarter" idx="11"/>
          </p:nvPr>
        </p:nvSpPr>
        <p:spPr/>
        <p:txBody>
          <a:bodyPr/>
          <a:lstStyle/>
          <a:p>
            <a:r>
              <a:rPr lang="en-GB" dirty="0"/>
              <a:t>KMH / Intro Circularity</a:t>
            </a:r>
          </a:p>
        </p:txBody>
      </p:sp>
      <p:pic>
        <p:nvPicPr>
          <p:cNvPr id="5122" name="Picture 2" descr="9781684221578: The Stages of Economic Growth: A Non-Communist Manifesto [First Edition]">
            <a:extLst>
              <a:ext uri="{FF2B5EF4-FFF2-40B4-BE49-F238E27FC236}">
                <a16:creationId xmlns:a16="http://schemas.microsoft.com/office/drawing/2014/main" id="{36B86793-CB1B-24A9-13FB-9266038D7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2799">
            <a:off x="8224487" y="1440444"/>
            <a:ext cx="2865340" cy="430231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933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90A0DE0-34ED-E90E-C990-3579F5AB68FF}"/>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512BD039-F404-C26E-D8E4-439292D15CAA}"/>
              </a:ext>
            </a:extLst>
          </p:cNvPr>
          <p:cNvSpPr>
            <a:spLocks noGrp="1"/>
          </p:cNvSpPr>
          <p:nvPr>
            <p:ph type="title"/>
          </p:nvPr>
        </p:nvSpPr>
        <p:spPr/>
        <p:txBody>
          <a:bodyPr/>
          <a:lstStyle/>
          <a:p>
            <a:r>
              <a:rPr lang="en-GB" dirty="0"/>
              <a:t>Rostow's Stages of Economic Growth</a:t>
            </a:r>
          </a:p>
        </p:txBody>
      </p:sp>
      <p:sp>
        <p:nvSpPr>
          <p:cNvPr id="5" name="Datumsplatzhalter 4">
            <a:extLst>
              <a:ext uri="{FF2B5EF4-FFF2-40B4-BE49-F238E27FC236}">
                <a16:creationId xmlns:a16="http://schemas.microsoft.com/office/drawing/2014/main" id="{51D62B88-1C49-F68D-6E6E-ACFE578B2C6F}"/>
              </a:ext>
            </a:extLst>
          </p:cNvPr>
          <p:cNvSpPr>
            <a:spLocks noGrp="1"/>
          </p:cNvSpPr>
          <p:nvPr>
            <p:ph type="dt" sz="half" idx="10"/>
          </p:nvPr>
        </p:nvSpPr>
        <p:spPr/>
        <p:txBody>
          <a:bodyPr/>
          <a:lstStyle/>
          <a:p>
            <a:r>
              <a:rPr lang="en-GB" dirty="0"/>
              <a:t>(A.u., 2024)</a:t>
            </a:r>
          </a:p>
        </p:txBody>
      </p:sp>
      <p:sp>
        <p:nvSpPr>
          <p:cNvPr id="6" name="Fußzeilenplatzhalter 5">
            <a:extLst>
              <a:ext uri="{FF2B5EF4-FFF2-40B4-BE49-F238E27FC236}">
                <a16:creationId xmlns:a16="http://schemas.microsoft.com/office/drawing/2014/main" id="{22D0AE48-69C7-0959-D35D-8312BE228CD8}"/>
              </a:ext>
            </a:extLst>
          </p:cNvPr>
          <p:cNvSpPr>
            <a:spLocks noGrp="1"/>
          </p:cNvSpPr>
          <p:nvPr>
            <p:ph type="ftr" sz="quarter" idx="11"/>
          </p:nvPr>
        </p:nvSpPr>
        <p:spPr/>
        <p:txBody>
          <a:bodyPr/>
          <a:lstStyle/>
          <a:p>
            <a:r>
              <a:rPr lang="en-GB" dirty="0"/>
              <a:t>KMH / Intro Circularity</a:t>
            </a:r>
          </a:p>
        </p:txBody>
      </p:sp>
      <p:pic>
        <p:nvPicPr>
          <p:cNvPr id="7" name="Picture 2" descr="Rostow's Model PPT Slide 1">
            <a:hlinkClick r:id="rId3"/>
            <a:extLst>
              <a:ext uri="{FF2B5EF4-FFF2-40B4-BE49-F238E27FC236}">
                <a16:creationId xmlns:a16="http://schemas.microsoft.com/office/drawing/2014/main" id="{585C2059-ECB8-64BE-9CBD-BEF8EA67376A}"/>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14588" b="6605"/>
          <a:stretch/>
        </p:blipFill>
        <p:spPr bwMode="auto">
          <a:xfrm>
            <a:off x="1725781" y="1302900"/>
            <a:ext cx="7918120"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616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D10CD48-DB14-5479-2E61-9996E3FB08D8}"/>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D6A8411A-3E82-4483-B033-11513EC2849C}"/>
              </a:ext>
            </a:extLst>
          </p:cNvPr>
          <p:cNvSpPr>
            <a:spLocks noGrp="1"/>
          </p:cNvSpPr>
          <p:nvPr>
            <p:ph type="title"/>
          </p:nvPr>
        </p:nvSpPr>
        <p:spPr>
          <a:xfrm>
            <a:off x="695326" y="549000"/>
            <a:ext cx="4464674" cy="792000"/>
          </a:xfrm>
        </p:spPr>
        <p:txBody>
          <a:bodyPr/>
          <a:lstStyle/>
          <a:p>
            <a:pPr>
              <a:lnSpc>
                <a:spcPct val="150000"/>
              </a:lnSpc>
            </a:pPr>
            <a:r>
              <a:rPr lang="en-GB" dirty="0"/>
              <a:t>Rostow’s predecessors:</a:t>
            </a:r>
            <a:br>
              <a:rPr lang="en-GB" dirty="0"/>
            </a:br>
            <a:r>
              <a:rPr lang="en-GB" dirty="0"/>
              <a:t>Samuelson’s (1948) iconic “Circular Flow” of income</a:t>
            </a:r>
          </a:p>
        </p:txBody>
      </p:sp>
      <p:pic>
        <p:nvPicPr>
          <p:cNvPr id="8" name="Inhaltsplatzhalter 7">
            <a:extLst>
              <a:ext uri="{FF2B5EF4-FFF2-40B4-BE49-F238E27FC236}">
                <a16:creationId xmlns:a16="http://schemas.microsoft.com/office/drawing/2014/main" id="{7D8B87BF-0CBE-BE88-3C8A-2172AC2D7CE7}"/>
              </a:ext>
            </a:extLst>
          </p:cNvPr>
          <p:cNvPicPr>
            <a:picLocks noGrp="1" noChangeAspect="1"/>
          </p:cNvPicPr>
          <p:nvPr>
            <p:ph idx="1"/>
          </p:nvPr>
        </p:nvPicPr>
        <p:blipFill>
          <a:blip r:embed="rId2"/>
          <a:stretch>
            <a:fillRect/>
          </a:stretch>
        </p:blipFill>
        <p:spPr>
          <a:xfrm>
            <a:off x="5517975" y="696975"/>
            <a:ext cx="5040000" cy="5269091"/>
          </a:xfrm>
        </p:spPr>
      </p:pic>
      <p:sp>
        <p:nvSpPr>
          <p:cNvPr id="5" name="Datumsplatzhalter 4">
            <a:extLst>
              <a:ext uri="{FF2B5EF4-FFF2-40B4-BE49-F238E27FC236}">
                <a16:creationId xmlns:a16="http://schemas.microsoft.com/office/drawing/2014/main" id="{5770ADC0-E3E2-1CD4-6152-CF0A91D8EBC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0316CDB-09A2-ADC1-888C-726BB691FC04}"/>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423457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D10CD48-DB14-5479-2E61-9996E3FB08D8}"/>
              </a:ext>
            </a:extLst>
          </p:cNvPr>
          <p:cNvSpPr>
            <a:spLocks noGrp="1"/>
          </p:cNvSpPr>
          <p:nvPr>
            <p:ph type="sldNum" sz="quarter" idx="12"/>
          </p:nvPr>
        </p:nvSpPr>
        <p:spPr/>
        <p:txBody>
          <a:bodyPr/>
          <a:lstStyle/>
          <a:p>
            <a:fld id="{D836C0FE-70CA-4950-82D6-CF602CC2B770}" type="slidenum">
              <a:rPr lang="en-GB" smtClean="0"/>
              <a:t>47</a:t>
            </a:fld>
            <a:endParaRPr lang="en-GB" dirty="0"/>
          </a:p>
        </p:txBody>
      </p:sp>
      <p:sp>
        <p:nvSpPr>
          <p:cNvPr id="3" name="Titel 2">
            <a:extLst>
              <a:ext uri="{FF2B5EF4-FFF2-40B4-BE49-F238E27FC236}">
                <a16:creationId xmlns:a16="http://schemas.microsoft.com/office/drawing/2014/main" id="{D6A8411A-3E82-4483-B033-11513EC2849C}"/>
              </a:ext>
            </a:extLst>
          </p:cNvPr>
          <p:cNvSpPr>
            <a:spLocks noGrp="1"/>
          </p:cNvSpPr>
          <p:nvPr>
            <p:ph type="title"/>
          </p:nvPr>
        </p:nvSpPr>
        <p:spPr>
          <a:xfrm>
            <a:off x="695326" y="549000"/>
            <a:ext cx="4464674" cy="792000"/>
          </a:xfrm>
        </p:spPr>
        <p:txBody>
          <a:bodyPr/>
          <a:lstStyle/>
          <a:p>
            <a:pPr>
              <a:lnSpc>
                <a:spcPct val="150000"/>
              </a:lnSpc>
            </a:pPr>
            <a:r>
              <a:rPr lang="en-GB" dirty="0"/>
              <a:t>Digression:</a:t>
            </a:r>
            <a:br>
              <a:rPr lang="en-GB" dirty="0"/>
            </a:br>
            <a:r>
              <a:rPr lang="en-GB" dirty="0"/>
              <a:t>Samuelson (1948) iconic “Circular Flow” reloaded</a:t>
            </a:r>
          </a:p>
        </p:txBody>
      </p:sp>
      <p:pic>
        <p:nvPicPr>
          <p:cNvPr id="8" name="Content Placeholder 7">
            <a:extLst>
              <a:ext uri="{FF2B5EF4-FFF2-40B4-BE49-F238E27FC236}">
                <a16:creationId xmlns:a16="http://schemas.microsoft.com/office/drawing/2014/main" id="{7D8B87BF-0CBE-BE88-3C8A-2172AC2D7CE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82" r="-16882"/>
          <a:stretch/>
        </p:blipFill>
        <p:spPr>
          <a:xfrm>
            <a:off x="5517975" y="696975"/>
            <a:ext cx="5040000" cy="5269091"/>
          </a:xfrm>
        </p:spPr>
      </p:pic>
      <p:sp>
        <p:nvSpPr>
          <p:cNvPr id="5" name="Datumsplatzhalter 4">
            <a:extLst>
              <a:ext uri="{FF2B5EF4-FFF2-40B4-BE49-F238E27FC236}">
                <a16:creationId xmlns:a16="http://schemas.microsoft.com/office/drawing/2014/main" id="{5770ADC0-E3E2-1CD4-6152-CF0A91D8EBCD}"/>
              </a:ext>
            </a:extLst>
          </p:cNvPr>
          <p:cNvSpPr>
            <a:spLocks noGrp="1"/>
          </p:cNvSpPr>
          <p:nvPr>
            <p:ph type="dt" sz="half" idx="10"/>
          </p:nvPr>
        </p:nvSpPr>
        <p:spPr/>
        <p:txBody>
          <a:bodyPr/>
          <a:lstStyle/>
          <a:p>
            <a:r>
              <a:rPr lang="en-GB" dirty="0"/>
              <a:t>((Raworth, 2017:57))</a:t>
            </a:r>
          </a:p>
        </p:txBody>
      </p:sp>
      <p:sp>
        <p:nvSpPr>
          <p:cNvPr id="6" name="Fußzeilenplatzhalter 5">
            <a:extLst>
              <a:ext uri="{FF2B5EF4-FFF2-40B4-BE49-F238E27FC236}">
                <a16:creationId xmlns:a16="http://schemas.microsoft.com/office/drawing/2014/main" id="{80316CDB-09A2-ADC1-888C-726BB691FC04}"/>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002375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90A0DE0-34ED-E90E-C990-3579F5AB68FF}"/>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512BD039-F404-C26E-D8E4-439292D15CAA}"/>
              </a:ext>
            </a:extLst>
          </p:cNvPr>
          <p:cNvSpPr>
            <a:spLocks noGrp="1"/>
          </p:cNvSpPr>
          <p:nvPr>
            <p:ph type="title"/>
          </p:nvPr>
        </p:nvSpPr>
        <p:spPr/>
        <p:txBody>
          <a:bodyPr/>
          <a:lstStyle/>
          <a:p>
            <a:r>
              <a:rPr lang="en-GB" dirty="0"/>
              <a:t>Rostow's Stages of Economic Growth today</a:t>
            </a:r>
          </a:p>
        </p:txBody>
      </p:sp>
      <p:sp>
        <p:nvSpPr>
          <p:cNvPr id="5" name="Datumsplatzhalter 4">
            <a:extLst>
              <a:ext uri="{FF2B5EF4-FFF2-40B4-BE49-F238E27FC236}">
                <a16:creationId xmlns:a16="http://schemas.microsoft.com/office/drawing/2014/main" id="{51D62B88-1C49-F68D-6E6E-ACFE578B2C6F}"/>
              </a:ext>
            </a:extLst>
          </p:cNvPr>
          <p:cNvSpPr>
            <a:spLocks noGrp="1"/>
          </p:cNvSpPr>
          <p:nvPr>
            <p:ph type="dt" sz="half" idx="10"/>
          </p:nvPr>
        </p:nvSpPr>
        <p:spPr/>
        <p:txBody>
          <a:bodyPr/>
          <a:lstStyle/>
          <a:p>
            <a:r>
              <a:rPr lang="en-GB" dirty="0"/>
              <a:t>(A.u., 2024; Sebastian Kurz, X, 2024)</a:t>
            </a:r>
          </a:p>
        </p:txBody>
      </p:sp>
      <p:sp>
        <p:nvSpPr>
          <p:cNvPr id="6" name="Fußzeilenplatzhalter 5">
            <a:extLst>
              <a:ext uri="{FF2B5EF4-FFF2-40B4-BE49-F238E27FC236}">
                <a16:creationId xmlns:a16="http://schemas.microsoft.com/office/drawing/2014/main" id="{22D0AE48-69C7-0959-D35D-8312BE228CD8}"/>
              </a:ext>
            </a:extLst>
          </p:cNvPr>
          <p:cNvSpPr>
            <a:spLocks noGrp="1"/>
          </p:cNvSpPr>
          <p:nvPr>
            <p:ph type="ftr" sz="quarter" idx="11"/>
          </p:nvPr>
        </p:nvSpPr>
        <p:spPr/>
        <p:txBody>
          <a:bodyPr/>
          <a:lstStyle/>
          <a:p>
            <a:r>
              <a:rPr lang="en-GB" dirty="0"/>
              <a:t>KMH / Intro Circularity</a:t>
            </a:r>
          </a:p>
        </p:txBody>
      </p:sp>
      <p:pic>
        <p:nvPicPr>
          <p:cNvPr id="7" name="Picture 2" descr="Rostow's Model PPT Slide 1">
            <a:hlinkClick r:id="rId3"/>
            <a:extLst>
              <a:ext uri="{FF2B5EF4-FFF2-40B4-BE49-F238E27FC236}">
                <a16:creationId xmlns:a16="http://schemas.microsoft.com/office/drawing/2014/main" id="{585C2059-ECB8-64BE-9CBD-BEF8EA67376A}"/>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14588" b="6605"/>
          <a:stretch/>
        </p:blipFill>
        <p:spPr bwMode="auto">
          <a:xfrm>
            <a:off x="351685" y="1701000"/>
            <a:ext cx="6821765" cy="403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5"/>
            <a:extLst>
              <a:ext uri="{FF2B5EF4-FFF2-40B4-BE49-F238E27FC236}">
                <a16:creationId xmlns:a16="http://schemas.microsoft.com/office/drawing/2014/main" id="{228BDEB7-BBB5-C07B-DEA8-2F7068C6A2A5}"/>
              </a:ext>
            </a:extLst>
          </p:cNvPr>
          <p:cNvPicPr>
            <a:picLocks noChangeAspect="1"/>
          </p:cNvPicPr>
          <p:nvPr/>
        </p:nvPicPr>
        <p:blipFill>
          <a:blip r:embed="rId6">
            <a:clrChange>
              <a:clrFrom>
                <a:srgbClr val="E0ECEC"/>
              </a:clrFrom>
              <a:clrTo>
                <a:srgbClr val="E0ECEC">
                  <a:alpha val="0"/>
                </a:srgbClr>
              </a:clrTo>
            </a:clrChange>
          </a:blip>
          <a:stretch>
            <a:fillRect/>
          </a:stretch>
        </p:blipFill>
        <p:spPr>
          <a:xfrm>
            <a:off x="7752000" y="1720050"/>
            <a:ext cx="3804626" cy="3848952"/>
          </a:xfrm>
          <a:prstGeom prst="rect">
            <a:avLst/>
          </a:prstGeom>
        </p:spPr>
      </p:pic>
    </p:spTree>
    <p:extLst>
      <p:ext uri="{BB962C8B-B14F-4D97-AF65-F5344CB8AC3E}">
        <p14:creationId xmlns:p14="http://schemas.microsoft.com/office/powerpoint/2010/main" val="4254581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2933478-A24D-5E97-E725-CCE5A12AD264}"/>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7002414C-8DB4-1E55-C7CD-4BD3934DB8D7}"/>
              </a:ext>
            </a:extLst>
          </p:cNvPr>
          <p:cNvSpPr>
            <a:spLocks noGrp="1"/>
          </p:cNvSpPr>
          <p:nvPr>
            <p:ph type="title"/>
          </p:nvPr>
        </p:nvSpPr>
        <p:spPr/>
        <p:txBody>
          <a:bodyPr/>
          <a:lstStyle/>
          <a:p>
            <a:r>
              <a:rPr lang="en-GB" dirty="0"/>
              <a:t>Kuznets (1955) prediction:</a:t>
            </a:r>
          </a:p>
        </p:txBody>
      </p:sp>
      <p:sp>
        <p:nvSpPr>
          <p:cNvPr id="4" name="Inhaltsplatzhalter 3">
            <a:extLst>
              <a:ext uri="{FF2B5EF4-FFF2-40B4-BE49-F238E27FC236}">
                <a16:creationId xmlns:a16="http://schemas.microsoft.com/office/drawing/2014/main" id="{9FACE2A3-20D2-5CE5-C671-8912C8F75178}"/>
              </a:ext>
            </a:extLst>
          </p:cNvPr>
          <p:cNvSpPr>
            <a:spLocks noGrp="1"/>
          </p:cNvSpPr>
          <p:nvPr>
            <p:ph idx="1"/>
          </p:nvPr>
        </p:nvSpPr>
        <p:spPr/>
        <p:txBody>
          <a:bodyPr/>
          <a:lstStyle/>
          <a:p>
            <a:r>
              <a:rPr lang="en-GB" dirty="0"/>
              <a:t>Focus on </a:t>
            </a:r>
            <a:r>
              <a:rPr lang="en-GB" b="1" dirty="0"/>
              <a:t>growth &amp; income equality:</a:t>
            </a:r>
          </a:p>
          <a:p>
            <a:pPr lvl="1"/>
            <a:r>
              <a:rPr lang="en-GB" dirty="0"/>
              <a:t>Early stage: </a:t>
            </a:r>
          </a:p>
          <a:p>
            <a:pPr lvl="2"/>
            <a:r>
              <a:rPr lang="en-GB" dirty="0"/>
              <a:t>Agriculture 👉 industry</a:t>
            </a:r>
          </a:p>
          <a:p>
            <a:pPr lvl="2"/>
            <a:r>
              <a:rPr lang="en-GB" dirty="0"/>
              <a:t>inequality increases</a:t>
            </a:r>
          </a:p>
          <a:p>
            <a:pPr lvl="1"/>
            <a:r>
              <a:rPr lang="en-GB" dirty="0"/>
              <a:t>Middle stage: highest inequality</a:t>
            </a:r>
          </a:p>
          <a:p>
            <a:pPr lvl="1"/>
            <a:r>
              <a:rPr lang="en-GB" dirty="0"/>
              <a:t>Later stage:</a:t>
            </a:r>
          </a:p>
          <a:p>
            <a:pPr lvl="2"/>
            <a:r>
              <a:rPr lang="en-GB" dirty="0"/>
              <a:t>Redistribution mechanisms 👉 inequality reduced</a:t>
            </a:r>
          </a:p>
          <a:p>
            <a:r>
              <a:rPr lang="en-GB" b="1" dirty="0"/>
              <a:t>“higher” development 👉 reduction of inequalities</a:t>
            </a:r>
          </a:p>
        </p:txBody>
      </p:sp>
      <p:sp>
        <p:nvSpPr>
          <p:cNvPr id="5" name="Datumsplatzhalter 4">
            <a:extLst>
              <a:ext uri="{FF2B5EF4-FFF2-40B4-BE49-F238E27FC236}">
                <a16:creationId xmlns:a16="http://schemas.microsoft.com/office/drawing/2014/main" id="{BC9F52C5-375F-BA3D-2ED5-091700FF68E6}"/>
              </a:ext>
            </a:extLst>
          </p:cNvPr>
          <p:cNvSpPr>
            <a:spLocks noGrp="1"/>
          </p:cNvSpPr>
          <p:nvPr>
            <p:ph type="dt" sz="half" idx="10"/>
          </p:nvPr>
        </p:nvSpPr>
        <p:spPr/>
        <p:txBody>
          <a:bodyPr/>
          <a:lstStyle/>
          <a:p>
            <a:r>
              <a:rPr lang="en-GB" dirty="0"/>
              <a:t>(Economicsonline, 2023)</a:t>
            </a:r>
          </a:p>
        </p:txBody>
      </p:sp>
      <p:sp>
        <p:nvSpPr>
          <p:cNvPr id="6" name="Fußzeilenplatzhalter 5">
            <a:extLst>
              <a:ext uri="{FF2B5EF4-FFF2-40B4-BE49-F238E27FC236}">
                <a16:creationId xmlns:a16="http://schemas.microsoft.com/office/drawing/2014/main" id="{B5B5199C-CAA2-CDB7-A20B-DE2B037FCB0D}"/>
              </a:ext>
            </a:extLst>
          </p:cNvPr>
          <p:cNvSpPr>
            <a:spLocks noGrp="1"/>
          </p:cNvSpPr>
          <p:nvPr>
            <p:ph type="ftr" sz="quarter" idx="11"/>
          </p:nvPr>
        </p:nvSpPr>
        <p:spPr/>
        <p:txBody>
          <a:bodyPr/>
          <a:lstStyle/>
          <a:p>
            <a:r>
              <a:rPr lang="en-GB" dirty="0"/>
              <a:t>KMH / Intro Circularity</a:t>
            </a:r>
          </a:p>
        </p:txBody>
      </p:sp>
      <p:pic>
        <p:nvPicPr>
          <p:cNvPr id="12" name="Picture 11">
            <a:hlinkClick r:id="rId2"/>
            <a:extLst>
              <a:ext uri="{FF2B5EF4-FFF2-40B4-BE49-F238E27FC236}">
                <a16:creationId xmlns:a16="http://schemas.microsoft.com/office/drawing/2014/main" id="{13EA3F50-5729-DD43-9D71-002A28A8F3E0}"/>
              </a:ext>
            </a:extLst>
          </p:cNvPr>
          <p:cNvPicPr>
            <a:picLocks noChangeAspect="1"/>
          </p:cNvPicPr>
          <p:nvPr/>
        </p:nvPicPr>
        <p:blipFill>
          <a:blip r:embed="rId3"/>
          <a:stretch>
            <a:fillRect/>
          </a:stretch>
        </p:blipFill>
        <p:spPr>
          <a:xfrm>
            <a:off x="6330588" y="1152001"/>
            <a:ext cx="5145912" cy="4077000"/>
          </a:xfrm>
          <a:prstGeom prst="rect">
            <a:avLst/>
          </a:prstGeom>
        </p:spPr>
      </p:pic>
    </p:spTree>
    <p:extLst>
      <p:ext uri="{BB962C8B-B14F-4D97-AF65-F5344CB8AC3E}">
        <p14:creationId xmlns:p14="http://schemas.microsoft.com/office/powerpoint/2010/main" val="1916058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D64074A-EB31-56FA-423E-9EB28A23C188}"/>
              </a:ext>
            </a:extLst>
          </p:cNvPr>
          <p:cNvSpPr>
            <a:spLocks noGrp="1"/>
          </p:cNvSpPr>
          <p:nvPr>
            <p:ph type="title"/>
          </p:nvPr>
        </p:nvSpPr>
        <p:spPr/>
        <p:txBody>
          <a:bodyPr/>
          <a:lstStyle/>
          <a:p>
            <a:r>
              <a:rPr lang="en-GB" dirty="0">
                <a:hlinkClick r:id="rId2"/>
              </a:rPr>
              <a:t>B) Associations with “Global Change”</a:t>
            </a:r>
            <a:endParaRPr lang="en-GB" dirty="0"/>
          </a:p>
        </p:txBody>
      </p:sp>
      <p:sp>
        <p:nvSpPr>
          <p:cNvPr id="4" name="Inhaltsplatzhalter 3">
            <a:extLst>
              <a:ext uri="{FF2B5EF4-FFF2-40B4-BE49-F238E27FC236}">
                <a16:creationId xmlns:a16="http://schemas.microsoft.com/office/drawing/2014/main" id="{516D4EF8-CE85-41B8-1613-48B77ADA2917}"/>
              </a:ext>
            </a:extLst>
          </p:cNvPr>
          <p:cNvSpPr>
            <a:spLocks noGrp="1"/>
          </p:cNvSpPr>
          <p:nvPr>
            <p:ph idx="1"/>
          </p:nvPr>
        </p:nvSpPr>
        <p:spPr>
          <a:xfrm>
            <a:off x="695324" y="1844675"/>
            <a:ext cx="10800675" cy="4319589"/>
          </a:xfrm>
        </p:spPr>
        <p:txBody>
          <a:bodyPr>
            <a:normAutofit fontScale="92500" lnSpcReduction="20000"/>
          </a:bodyPr>
          <a:lstStyle/>
          <a:p>
            <a:pPr marL="0" marR="0" lvl="0" indent="0" algn="ctr" defTabSz="914400" rtl="0" eaLnBrk="1" fontAlgn="auto" latinLnBrk="0" hangingPunct="1">
              <a:lnSpc>
                <a:spcPct val="120000"/>
              </a:lnSpc>
              <a:spcBef>
                <a:spcPts val="600"/>
              </a:spcBef>
              <a:spcAft>
                <a:spcPts val="600"/>
              </a:spcAft>
              <a:buClrTx/>
              <a:buSzTx/>
              <a:buFont typeface="Calibri" panose="020F0502020204030204" pitchFamily="34" charset="0"/>
              <a:buNone/>
              <a:tabLst/>
              <a:defRPr/>
            </a:pPr>
            <a:r>
              <a:rPr kumimoji="0" lang="en-GB" sz="27000" b="0" i="0" u="none" strike="noStrike" kern="1200" cap="none" spc="0" normalizeH="0" baseline="0" noProof="0" dirty="0">
                <a:ln>
                  <a:noFill/>
                </a:ln>
                <a:solidFill>
                  <a:prstClr val="black"/>
                </a:solidFill>
                <a:effectLst/>
                <a:uLnTx/>
                <a:uFillTx/>
                <a:latin typeface="Calibri"/>
                <a:ea typeface="+mn-ea"/>
                <a:cs typeface="+mn-cs"/>
              </a:rPr>
              <a:t>🤔</a:t>
            </a:r>
          </a:p>
          <a:p>
            <a:endParaRPr lang="en-GB" dirty="0"/>
          </a:p>
        </p:txBody>
      </p:sp>
      <p:sp>
        <p:nvSpPr>
          <p:cNvPr id="5" name="Datumsplatzhalter 4">
            <a:extLst>
              <a:ext uri="{FF2B5EF4-FFF2-40B4-BE49-F238E27FC236}">
                <a16:creationId xmlns:a16="http://schemas.microsoft.com/office/drawing/2014/main" id="{75ECCE37-FBF2-C000-135B-36B96B4BAE7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FCF7358-32A6-818B-E605-2F6B478B016E}"/>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ADA33302-67EC-A0CD-6835-7C9E4F5718D4}"/>
              </a:ext>
            </a:extLst>
          </p:cNvPr>
          <p:cNvSpPr>
            <a:spLocks noGrp="1"/>
          </p:cNvSpPr>
          <p:nvPr>
            <p:ph type="sldNum" sz="quarter" idx="12"/>
          </p:nvPr>
        </p:nvSpPr>
        <p:spPr/>
        <p:txBody>
          <a:bodyPr/>
          <a:lstStyle/>
          <a:p>
            <a:fld id="{D836C0FE-70CA-4950-82D6-CF602CC2B770}" type="slidenum">
              <a:rPr lang="en-GB" smtClean="0"/>
              <a:t>5</a:t>
            </a:fld>
            <a:endParaRPr lang="en-GB" dirty="0"/>
          </a:p>
        </p:txBody>
      </p:sp>
    </p:spTree>
    <p:extLst>
      <p:ext uri="{BB962C8B-B14F-4D97-AF65-F5344CB8AC3E}">
        <p14:creationId xmlns:p14="http://schemas.microsoft.com/office/powerpoint/2010/main" val="4163680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7DC0F1B-C702-E390-1495-59C4ECFD6487}"/>
              </a:ext>
            </a:extLst>
          </p:cNvPr>
          <p:cNvSpPr>
            <a:spLocks noGrp="1"/>
          </p:cNvSpPr>
          <p:nvPr>
            <p:ph type="sldNum" sz="quarter" idx="12"/>
          </p:nvPr>
        </p:nvSpPr>
        <p:spPr/>
        <p:txBody>
          <a:bodyPr/>
          <a:lstStyle/>
          <a:p>
            <a:fld id="{D836C0FE-70CA-4950-82D6-CF602CC2B770}" type="slidenum">
              <a:rPr lang="en-GB" smtClean="0"/>
              <a:t>50</a:t>
            </a:fld>
            <a:endParaRPr lang="en-GB" dirty="0"/>
          </a:p>
        </p:txBody>
      </p:sp>
      <p:sp>
        <p:nvSpPr>
          <p:cNvPr id="3" name="Titel 2">
            <a:extLst>
              <a:ext uri="{FF2B5EF4-FFF2-40B4-BE49-F238E27FC236}">
                <a16:creationId xmlns:a16="http://schemas.microsoft.com/office/drawing/2014/main" id="{AD5152CB-B27F-3489-DA9D-3D1C16C85CCD}"/>
              </a:ext>
            </a:extLst>
          </p:cNvPr>
          <p:cNvSpPr>
            <a:spLocks noGrp="1"/>
          </p:cNvSpPr>
          <p:nvPr>
            <p:ph type="title"/>
          </p:nvPr>
        </p:nvSpPr>
        <p:spPr>
          <a:xfrm>
            <a:off x="695326" y="549000"/>
            <a:ext cx="2664674" cy="792000"/>
          </a:xfrm>
        </p:spPr>
        <p:txBody>
          <a:bodyPr/>
          <a:lstStyle/>
          <a:p>
            <a:r>
              <a:rPr lang="en-GB" dirty="0"/>
              <a:t>Kuznet revisited</a:t>
            </a:r>
          </a:p>
        </p:txBody>
      </p:sp>
      <p:pic>
        <p:nvPicPr>
          <p:cNvPr id="8" name="Content Placeholder 7" descr="Ein Bild, das Text, Reihe, Zahl, Schrift enthält.&#10;&#10;Automatisch generierte Beschreibung">
            <a:hlinkClick r:id="rId2"/>
            <a:extLst>
              <a:ext uri="{FF2B5EF4-FFF2-40B4-BE49-F238E27FC236}">
                <a16:creationId xmlns:a16="http://schemas.microsoft.com/office/drawing/2014/main" id="{B00E2DE9-278E-C9AA-4B3C-9084D64B32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0000" y="333000"/>
            <a:ext cx="8249572" cy="5799450"/>
          </a:xfrm>
        </p:spPr>
      </p:pic>
      <p:sp>
        <p:nvSpPr>
          <p:cNvPr id="5" name="Datumsplatzhalter 4">
            <a:extLst>
              <a:ext uri="{FF2B5EF4-FFF2-40B4-BE49-F238E27FC236}">
                <a16:creationId xmlns:a16="http://schemas.microsoft.com/office/drawing/2014/main" id="{33AB3179-0606-9D8D-6A3F-B683DD802629}"/>
              </a:ext>
            </a:extLst>
          </p:cNvPr>
          <p:cNvSpPr>
            <a:spLocks noGrp="1"/>
          </p:cNvSpPr>
          <p:nvPr>
            <p:ph type="dt" sz="half" idx="10"/>
          </p:nvPr>
        </p:nvSpPr>
        <p:spPr/>
        <p:txBody>
          <a:bodyPr/>
          <a:lstStyle/>
          <a:p>
            <a:r>
              <a:rPr lang="en-GB" dirty="0"/>
              <a:t>(Our World in Data, 2021)</a:t>
            </a:r>
          </a:p>
        </p:txBody>
      </p:sp>
      <p:sp>
        <p:nvSpPr>
          <p:cNvPr id="6" name="Fußzeilenplatzhalter 5">
            <a:extLst>
              <a:ext uri="{FF2B5EF4-FFF2-40B4-BE49-F238E27FC236}">
                <a16:creationId xmlns:a16="http://schemas.microsoft.com/office/drawing/2014/main" id="{05E2A08C-AB8A-770D-47CB-DF362E15173F}"/>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631326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73E916E-B2B4-19E9-8208-6A9FB7CF5ABB}"/>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FC497E75-6C0B-EBE0-8A7E-A90E3C993EF0}"/>
              </a:ext>
            </a:extLst>
          </p:cNvPr>
          <p:cNvSpPr>
            <a:spLocks noGrp="1"/>
          </p:cNvSpPr>
          <p:nvPr>
            <p:ph type="title"/>
          </p:nvPr>
        </p:nvSpPr>
        <p:spPr/>
        <p:txBody>
          <a:bodyPr/>
          <a:lstStyle/>
          <a:p>
            <a:r>
              <a:rPr lang="en-GB" dirty="0"/>
              <a:t>Kuznet revisited</a:t>
            </a:r>
          </a:p>
        </p:txBody>
      </p:sp>
      <p:pic>
        <p:nvPicPr>
          <p:cNvPr id="8" name="Content Placeholder 7" descr="Ein Bild, das Text, Diagramm, Schrift, Reihe enthält.&#10;&#10;Automatisch generierte Beschreibung">
            <a:hlinkClick r:id="rId2"/>
            <a:extLst>
              <a:ext uri="{FF2B5EF4-FFF2-40B4-BE49-F238E27FC236}">
                <a16:creationId xmlns:a16="http://schemas.microsoft.com/office/drawing/2014/main" id="{C173A0E0-2A62-584D-7578-E1DC83EDE9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53219" y="477000"/>
            <a:ext cx="7751999" cy="5472000"/>
          </a:xfrm>
        </p:spPr>
      </p:pic>
      <p:sp>
        <p:nvSpPr>
          <p:cNvPr id="5" name="Datumsplatzhalter 4">
            <a:extLst>
              <a:ext uri="{FF2B5EF4-FFF2-40B4-BE49-F238E27FC236}">
                <a16:creationId xmlns:a16="http://schemas.microsoft.com/office/drawing/2014/main" id="{C5A4202C-D5F2-FE8D-C19F-85D1A6AAF7C5}"/>
              </a:ext>
            </a:extLst>
          </p:cNvPr>
          <p:cNvSpPr>
            <a:spLocks noGrp="1"/>
          </p:cNvSpPr>
          <p:nvPr>
            <p:ph type="dt" sz="half" idx="10"/>
          </p:nvPr>
        </p:nvSpPr>
        <p:spPr/>
        <p:txBody>
          <a:bodyPr/>
          <a:lstStyle/>
          <a:p>
            <a:r>
              <a:rPr lang="en-GB" dirty="0"/>
              <a:t>(Our World in Data, 2024)</a:t>
            </a:r>
          </a:p>
        </p:txBody>
      </p:sp>
      <p:sp>
        <p:nvSpPr>
          <p:cNvPr id="6" name="Fußzeilenplatzhalter 5">
            <a:extLst>
              <a:ext uri="{FF2B5EF4-FFF2-40B4-BE49-F238E27FC236}">
                <a16:creationId xmlns:a16="http://schemas.microsoft.com/office/drawing/2014/main" id="{975A85A9-31C3-84BA-C875-4286E5969E34}"/>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45131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9A3851B-09EF-C610-CA75-81B6F474F963}"/>
              </a:ext>
            </a:extLst>
          </p:cNvPr>
          <p:cNvSpPr>
            <a:spLocks noGrp="1"/>
          </p:cNvSpPr>
          <p:nvPr>
            <p:ph type="title"/>
          </p:nvPr>
        </p:nvSpPr>
        <p:spPr/>
        <p:txBody>
          <a:bodyPr/>
          <a:lstStyle/>
          <a:p>
            <a:r>
              <a:rPr lang="en-GB" dirty="0"/>
              <a:t>And the </a:t>
            </a:r>
            <a:br>
              <a:rPr lang="en-GB" dirty="0"/>
            </a:br>
            <a:r>
              <a:rPr lang="en-GB" dirty="0"/>
              <a:t>ecological </a:t>
            </a:r>
            <a:br>
              <a:rPr lang="en-GB" dirty="0"/>
            </a:br>
            <a:r>
              <a:rPr lang="en-GB" dirty="0"/>
              <a:t>impact?</a:t>
            </a:r>
          </a:p>
        </p:txBody>
      </p:sp>
    </p:spTree>
    <p:extLst>
      <p:ext uri="{BB962C8B-B14F-4D97-AF65-F5344CB8AC3E}">
        <p14:creationId xmlns:p14="http://schemas.microsoft.com/office/powerpoint/2010/main" val="1482726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a:xfrm>
            <a:off x="695326" y="333000"/>
            <a:ext cx="8928100" cy="792000"/>
          </a:xfrm>
        </p:spPr>
        <p:txBody>
          <a:bodyPr/>
          <a:lstStyle/>
          <a:p>
            <a:r>
              <a:rPr lang="en-GB" dirty="0"/>
              <a:t>Human causes of Global Change</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770" t="10154" r="15211"/>
          <a:stretch/>
        </p:blipFill>
        <p:spPr>
          <a:xfrm>
            <a:off x="2256298" y="889169"/>
            <a:ext cx="7391401" cy="5491831"/>
          </a:xfrm>
          <a:prstGeom prst="rect">
            <a:avLst/>
          </a:prstGeom>
          <a:ln w="6350">
            <a:noFill/>
          </a:ln>
          <a:effectLst/>
        </p:spPr>
      </p:pic>
    </p:spTree>
    <p:extLst>
      <p:ext uri="{BB962C8B-B14F-4D97-AF65-F5344CB8AC3E}">
        <p14:creationId xmlns:p14="http://schemas.microsoft.com/office/powerpoint/2010/main" val="1184327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7DD86EE-3DFF-8925-1259-1D1A2A54162A}"/>
              </a:ext>
            </a:extLst>
          </p:cNvPr>
          <p:cNvSpPr>
            <a:spLocks noGrp="1"/>
          </p:cNvSpPr>
          <p:nvPr>
            <p:ph type="sldNum" sz="quarter" idx="12"/>
          </p:nvPr>
        </p:nvSpPr>
        <p:spPr/>
        <p:txBody>
          <a:bodyPr/>
          <a:lstStyle/>
          <a:p>
            <a:fld id="{D836C0FE-70CA-4950-82D6-CF602CC2B770}" type="slidenum">
              <a:rPr lang="en-GB" smtClean="0"/>
              <a:t>54</a:t>
            </a:fld>
            <a:endParaRPr lang="en-GB" dirty="0"/>
          </a:p>
        </p:txBody>
      </p:sp>
      <p:sp>
        <p:nvSpPr>
          <p:cNvPr id="3" name="Titel 2">
            <a:extLst>
              <a:ext uri="{FF2B5EF4-FFF2-40B4-BE49-F238E27FC236}">
                <a16:creationId xmlns:a16="http://schemas.microsoft.com/office/drawing/2014/main" id="{28ADBAA3-CFAB-BAA5-B1C7-17ED9134DA32}"/>
              </a:ext>
            </a:extLst>
          </p:cNvPr>
          <p:cNvSpPr>
            <a:spLocks noGrp="1"/>
          </p:cNvSpPr>
          <p:nvPr>
            <p:ph type="title"/>
          </p:nvPr>
        </p:nvSpPr>
        <p:spPr/>
        <p:txBody>
          <a:bodyPr/>
          <a:lstStyle/>
          <a:p>
            <a:r>
              <a:rPr lang="en-GB" dirty="0"/>
              <a:t>Human activities relevant for Global Change</a:t>
            </a:r>
          </a:p>
        </p:txBody>
      </p:sp>
      <p:sp>
        <p:nvSpPr>
          <p:cNvPr id="5" name="Datumsplatzhalter 4">
            <a:extLst>
              <a:ext uri="{FF2B5EF4-FFF2-40B4-BE49-F238E27FC236}">
                <a16:creationId xmlns:a16="http://schemas.microsoft.com/office/drawing/2014/main" id="{65C20D1F-3133-1353-EF44-A9B018FF6171}"/>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439AF04D-CDE6-52A6-4503-8DCEE98D18C4}"/>
              </a:ext>
            </a:extLst>
          </p:cNvPr>
          <p:cNvSpPr>
            <a:spLocks noGrp="1"/>
          </p:cNvSpPr>
          <p:nvPr>
            <p:ph type="ftr" sz="quarter" idx="11"/>
          </p:nvPr>
        </p:nvSpPr>
        <p:spPr/>
        <p:txBody>
          <a:bodyPr/>
          <a:lstStyle/>
          <a:p>
            <a:r>
              <a:rPr lang="en-GB" dirty="0"/>
              <a:t>KMH / Intro Circularity</a:t>
            </a:r>
          </a:p>
        </p:txBody>
      </p:sp>
      <p:pic>
        <p:nvPicPr>
          <p:cNvPr id="7" name="Picture 4">
            <a:hlinkClick r:id="rId2"/>
            <a:extLst>
              <a:ext uri="{FF2B5EF4-FFF2-40B4-BE49-F238E27FC236}">
                <a16:creationId xmlns:a16="http://schemas.microsoft.com/office/drawing/2014/main" id="{E9A01ECE-5CD4-38CB-6AE8-B94540E031C2}"/>
              </a:ext>
            </a:extLst>
          </p:cNvPr>
          <p:cNvPicPr>
            <a:picLocks noGrp="1" noChangeAspect="1"/>
          </p:cNvPicPr>
          <p:nvPr>
            <p:ph idx="1"/>
          </p:nvPr>
        </p:nvPicPr>
        <p:blipFill>
          <a:blip r:embed="rId3"/>
          <a:stretch>
            <a:fillRect/>
          </a:stretch>
        </p:blipFill>
        <p:spPr>
          <a:xfrm>
            <a:off x="1130938" y="1058979"/>
            <a:ext cx="9069061" cy="5105284"/>
          </a:xfrm>
          <a:prstGeom prst="rect">
            <a:avLst/>
          </a:prstGeom>
        </p:spPr>
      </p:pic>
    </p:spTree>
    <p:extLst>
      <p:ext uri="{BB962C8B-B14F-4D97-AF65-F5344CB8AC3E}">
        <p14:creationId xmlns:p14="http://schemas.microsoft.com/office/powerpoint/2010/main" val="2047832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7DD86EE-3DFF-8925-1259-1D1A2A54162A}"/>
              </a:ext>
            </a:extLst>
          </p:cNvPr>
          <p:cNvSpPr>
            <a:spLocks noGrp="1"/>
          </p:cNvSpPr>
          <p:nvPr>
            <p:ph type="sldNum" sz="quarter" idx="12"/>
          </p:nvPr>
        </p:nvSpPr>
        <p:spPr/>
        <p:txBody>
          <a:bodyPr/>
          <a:lstStyle/>
          <a:p>
            <a:fld id="{D836C0FE-70CA-4950-82D6-CF602CC2B770}" type="slidenum">
              <a:rPr lang="en-GB" smtClean="0"/>
              <a:t>55</a:t>
            </a:fld>
            <a:endParaRPr lang="en-GB" dirty="0"/>
          </a:p>
        </p:txBody>
      </p:sp>
      <p:sp>
        <p:nvSpPr>
          <p:cNvPr id="3" name="Titel 2">
            <a:extLst>
              <a:ext uri="{FF2B5EF4-FFF2-40B4-BE49-F238E27FC236}">
                <a16:creationId xmlns:a16="http://schemas.microsoft.com/office/drawing/2014/main" id="{28ADBAA3-CFAB-BAA5-B1C7-17ED9134DA32}"/>
              </a:ext>
            </a:extLst>
          </p:cNvPr>
          <p:cNvSpPr>
            <a:spLocks noGrp="1"/>
          </p:cNvSpPr>
          <p:nvPr>
            <p:ph type="title"/>
          </p:nvPr>
        </p:nvSpPr>
        <p:spPr/>
        <p:txBody>
          <a:bodyPr/>
          <a:lstStyle/>
          <a:p>
            <a:r>
              <a:rPr lang="en-GB" dirty="0"/>
              <a:t>Human activities relevant for Global Change</a:t>
            </a:r>
          </a:p>
        </p:txBody>
      </p:sp>
      <p:sp>
        <p:nvSpPr>
          <p:cNvPr id="5" name="Datumsplatzhalter 4">
            <a:extLst>
              <a:ext uri="{FF2B5EF4-FFF2-40B4-BE49-F238E27FC236}">
                <a16:creationId xmlns:a16="http://schemas.microsoft.com/office/drawing/2014/main" id="{65C20D1F-3133-1353-EF44-A9B018FF6171}"/>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439AF04D-CDE6-52A6-4503-8DCEE98D18C4}"/>
              </a:ext>
            </a:extLst>
          </p:cNvPr>
          <p:cNvSpPr>
            <a:spLocks noGrp="1"/>
          </p:cNvSpPr>
          <p:nvPr>
            <p:ph type="ftr" sz="quarter" idx="11"/>
          </p:nvPr>
        </p:nvSpPr>
        <p:spPr/>
        <p:txBody>
          <a:bodyPr/>
          <a:lstStyle/>
          <a:p>
            <a:r>
              <a:rPr lang="en-GB" dirty="0"/>
              <a:t>KMH / Intro Circularity</a:t>
            </a:r>
          </a:p>
        </p:txBody>
      </p:sp>
      <p:pic>
        <p:nvPicPr>
          <p:cNvPr id="7" name="Picture 4">
            <a:hlinkClick r:id="rId2"/>
            <a:extLst>
              <a:ext uri="{FF2B5EF4-FFF2-40B4-BE49-F238E27FC236}">
                <a16:creationId xmlns:a16="http://schemas.microsoft.com/office/drawing/2014/main" id="{E9A01ECE-5CD4-38CB-6AE8-B94540E031C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30938" y="1058979"/>
            <a:ext cx="9069061" cy="5105284"/>
          </a:xfrm>
          <a:prstGeom prst="rect">
            <a:avLst/>
          </a:prstGeom>
        </p:spPr>
      </p:pic>
    </p:spTree>
    <p:extLst>
      <p:ext uri="{BB962C8B-B14F-4D97-AF65-F5344CB8AC3E}">
        <p14:creationId xmlns:p14="http://schemas.microsoft.com/office/powerpoint/2010/main" val="2161672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7DD86EE-3DFF-8925-1259-1D1A2A54162A}"/>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28ADBAA3-CFAB-BAA5-B1C7-17ED9134DA32}"/>
              </a:ext>
            </a:extLst>
          </p:cNvPr>
          <p:cNvSpPr>
            <a:spLocks noGrp="1"/>
          </p:cNvSpPr>
          <p:nvPr>
            <p:ph type="title"/>
          </p:nvPr>
        </p:nvSpPr>
        <p:spPr/>
        <p:txBody>
          <a:bodyPr/>
          <a:lstStyle/>
          <a:p>
            <a:r>
              <a:rPr lang="en-GB" dirty="0"/>
              <a:t>Human activities relevant for Global Change</a:t>
            </a:r>
          </a:p>
        </p:txBody>
      </p:sp>
      <p:sp>
        <p:nvSpPr>
          <p:cNvPr id="5" name="Datumsplatzhalter 4">
            <a:extLst>
              <a:ext uri="{FF2B5EF4-FFF2-40B4-BE49-F238E27FC236}">
                <a16:creationId xmlns:a16="http://schemas.microsoft.com/office/drawing/2014/main" id="{65C20D1F-3133-1353-EF44-A9B018FF6171}"/>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439AF04D-CDE6-52A6-4503-8DCEE98D18C4}"/>
              </a:ext>
            </a:extLst>
          </p:cNvPr>
          <p:cNvSpPr>
            <a:spLocks noGrp="1"/>
          </p:cNvSpPr>
          <p:nvPr>
            <p:ph type="ftr" sz="quarter" idx="11"/>
          </p:nvPr>
        </p:nvSpPr>
        <p:spPr/>
        <p:txBody>
          <a:bodyPr/>
          <a:lstStyle/>
          <a:p>
            <a:r>
              <a:rPr lang="en-GB" dirty="0"/>
              <a:t>KMH / Intro Circularity</a:t>
            </a:r>
          </a:p>
        </p:txBody>
      </p:sp>
      <p:pic>
        <p:nvPicPr>
          <p:cNvPr id="7" name="Picture 4">
            <a:hlinkClick r:id="rId2"/>
            <a:extLst>
              <a:ext uri="{FF2B5EF4-FFF2-40B4-BE49-F238E27FC236}">
                <a16:creationId xmlns:a16="http://schemas.microsoft.com/office/drawing/2014/main" id="{E9A01ECE-5CD4-38CB-6AE8-B94540E031C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30938" y="1058979"/>
            <a:ext cx="9069061" cy="5105284"/>
          </a:xfrm>
          <a:prstGeom prst="rect">
            <a:avLst/>
          </a:prstGeom>
        </p:spPr>
      </p:pic>
    </p:spTree>
    <p:extLst>
      <p:ext uri="{BB962C8B-B14F-4D97-AF65-F5344CB8AC3E}">
        <p14:creationId xmlns:p14="http://schemas.microsoft.com/office/powerpoint/2010/main" val="2779223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0D43CD2B-0DC0-2658-D66D-A200A6B2D8B5}"/>
              </a:ext>
            </a:extLst>
          </p:cNvPr>
          <p:cNvSpPr>
            <a:spLocks noGrp="1"/>
          </p:cNvSpPr>
          <p:nvPr>
            <p:ph type="sldNum" sz="quarter" idx="12"/>
          </p:nvPr>
        </p:nvSpPr>
        <p:spPr/>
        <p:txBody>
          <a:bodyPr/>
          <a:lstStyle/>
          <a:p>
            <a:fld id="{9C057DB4-583E-41A7-BD94-987342018C17}" type="slidenum">
              <a:rPr lang="en-GB" noProof="0" smtClean="0"/>
              <a:pPr/>
              <a:t>57</a:t>
            </a:fld>
            <a:endParaRPr lang="en-GB" noProof="0" dirty="0"/>
          </a:p>
        </p:txBody>
      </p:sp>
      <p:sp>
        <p:nvSpPr>
          <p:cNvPr id="2" name="Titel 1">
            <a:extLst>
              <a:ext uri="{FF2B5EF4-FFF2-40B4-BE49-F238E27FC236}">
                <a16:creationId xmlns:a16="http://schemas.microsoft.com/office/drawing/2014/main" id="{22683885-AB7B-A1BE-D170-DE2EB5B50632}"/>
              </a:ext>
            </a:extLst>
          </p:cNvPr>
          <p:cNvSpPr>
            <a:spLocks noGrp="1"/>
          </p:cNvSpPr>
          <p:nvPr>
            <p:ph type="title"/>
          </p:nvPr>
        </p:nvSpPr>
        <p:spPr/>
        <p:txBody>
          <a:bodyPr/>
          <a:lstStyle/>
          <a:p>
            <a:r>
              <a:rPr lang="en-GB" dirty="0"/>
              <a:t>Reviewing our socio-ecological performance </a:t>
            </a:r>
          </a:p>
        </p:txBody>
      </p:sp>
      <p:sp>
        <p:nvSpPr>
          <p:cNvPr id="3" name="Fußzeilenplatzhalter 2">
            <a:extLst>
              <a:ext uri="{FF2B5EF4-FFF2-40B4-BE49-F238E27FC236}">
                <a16:creationId xmlns:a16="http://schemas.microsoft.com/office/drawing/2014/main" id="{150C83EB-8CBC-CACE-2773-4889033FE824}"/>
              </a:ext>
            </a:extLst>
          </p:cNvPr>
          <p:cNvSpPr>
            <a:spLocks noGrp="1"/>
          </p:cNvSpPr>
          <p:nvPr>
            <p:ph type="ftr" sz="quarter" idx="11"/>
          </p:nvPr>
        </p:nvSpPr>
        <p:spPr/>
        <p:txBody>
          <a:bodyPr/>
          <a:lstStyle/>
          <a:p>
            <a:r>
              <a:rPr lang="en-GB" noProof="0" dirty="0"/>
              <a:t>KMH | IMC 16.04.24</a:t>
            </a:r>
          </a:p>
        </p:txBody>
      </p:sp>
      <p:pic>
        <p:nvPicPr>
          <p:cNvPr id="1026" name="Picture 2">
            <a:extLst>
              <a:ext uri="{FF2B5EF4-FFF2-40B4-BE49-F238E27FC236}">
                <a16:creationId xmlns:a16="http://schemas.microsoft.com/office/drawing/2014/main" id="{635456F1-FCB7-75A3-170F-77EA428269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9334659" y="1803397"/>
            <a:ext cx="2447715" cy="3746504"/>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gebrauchtes Buch – Weizsäcker, Ernst Ulrich von;Lovins, Amory B.;Lovins, L. Hunter – Faktor vier">
            <a:extLst>
              <a:ext uri="{FF2B5EF4-FFF2-40B4-BE49-F238E27FC236}">
                <a16:creationId xmlns:a16="http://schemas.microsoft.com/office/drawing/2014/main" id="{E78F8143-93C8-E32F-5233-7C91AA80E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226" y="1803398"/>
            <a:ext cx="2464805" cy="3746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0FB4780-E932-01C1-0BE9-6D9F92DE9C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6657" y="1803398"/>
            <a:ext cx="2531203" cy="3746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FB5B634-4EF0-E8EC-3B63-77CF1CC1D8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507" y="1803398"/>
            <a:ext cx="2497669" cy="3746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974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217985-5D1C-BD0E-6A3E-512EF737E2A3}"/>
              </a:ext>
            </a:extLst>
          </p:cNvPr>
          <p:cNvSpPr>
            <a:spLocks noGrp="1"/>
          </p:cNvSpPr>
          <p:nvPr>
            <p:ph type="sldNum" sz="quarter" idx="12"/>
          </p:nvPr>
        </p:nvSpPr>
        <p:spPr/>
        <p:txBody>
          <a:bodyPr/>
          <a:lstStyle/>
          <a:p>
            <a:fld id="{D836C0FE-70CA-4950-82D6-CF602CC2B770}" type="slidenum">
              <a:rPr lang="en-GB" smtClean="0"/>
              <a:t>58</a:t>
            </a:fld>
            <a:endParaRPr lang="en-GB" dirty="0"/>
          </a:p>
        </p:txBody>
      </p:sp>
      <p:sp>
        <p:nvSpPr>
          <p:cNvPr id="3" name="Titel 2">
            <a:extLst>
              <a:ext uri="{FF2B5EF4-FFF2-40B4-BE49-F238E27FC236}">
                <a16:creationId xmlns:a16="http://schemas.microsoft.com/office/drawing/2014/main" id="{FA8A1264-EB9E-928E-05C6-C1B1F1FD6B7C}"/>
              </a:ext>
            </a:extLst>
          </p:cNvPr>
          <p:cNvSpPr>
            <a:spLocks noGrp="1"/>
          </p:cNvSpPr>
          <p:nvPr>
            <p:ph type="title"/>
          </p:nvPr>
        </p:nvSpPr>
        <p:spPr/>
        <p:txBody>
          <a:bodyPr/>
          <a:lstStyle/>
          <a:p>
            <a:r>
              <a:rPr lang="en-GB" dirty="0"/>
              <a:t>💡Ecological carrying capacity (aka: There are limits)</a:t>
            </a:r>
          </a:p>
        </p:txBody>
      </p:sp>
      <p:sp>
        <p:nvSpPr>
          <p:cNvPr id="5" name="Datumsplatzhalter 4">
            <a:extLst>
              <a:ext uri="{FF2B5EF4-FFF2-40B4-BE49-F238E27FC236}">
                <a16:creationId xmlns:a16="http://schemas.microsoft.com/office/drawing/2014/main" id="{87D27264-BB5A-B149-9DEB-8BA6DF23690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E531939-81D8-905A-FBB0-BEB6FF031141}"/>
              </a:ext>
            </a:extLst>
          </p:cNvPr>
          <p:cNvSpPr>
            <a:spLocks noGrp="1"/>
          </p:cNvSpPr>
          <p:nvPr>
            <p:ph type="ftr" sz="quarter" idx="11"/>
          </p:nvPr>
        </p:nvSpPr>
        <p:spPr/>
        <p:txBody>
          <a:bodyPr/>
          <a:lstStyle/>
          <a:p>
            <a:r>
              <a:rPr lang="en-GB" dirty="0"/>
              <a:t>KMH / Intro Circularity</a:t>
            </a:r>
          </a:p>
        </p:txBody>
      </p:sp>
      <p:pic>
        <p:nvPicPr>
          <p:cNvPr id="7" name="Inhaltsplatzhalter 3">
            <a:extLst>
              <a:ext uri="{FF2B5EF4-FFF2-40B4-BE49-F238E27FC236}">
                <a16:creationId xmlns:a16="http://schemas.microsoft.com/office/drawing/2014/main" id="{EA286718-1045-4536-6431-0D0AFC6C8AC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251661" y="1701000"/>
            <a:ext cx="5397500" cy="4165600"/>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592243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DD717B-53D3-D76E-9ACC-BCF9B075407A}"/>
              </a:ext>
            </a:extLst>
          </p:cNvPr>
          <p:cNvSpPr>
            <a:spLocks noGrp="1"/>
          </p:cNvSpPr>
          <p:nvPr>
            <p:ph type="sldNum" sz="quarter" idx="12"/>
          </p:nvPr>
        </p:nvSpPr>
        <p:spPr/>
        <p:txBody>
          <a:bodyPr/>
          <a:lstStyle/>
          <a:p>
            <a:fld id="{D836C0FE-70CA-4950-82D6-CF602CC2B770}" type="slidenum">
              <a:rPr lang="en-GB" smtClean="0"/>
              <a:t>59</a:t>
            </a:fld>
            <a:endParaRPr lang="en-GB" dirty="0"/>
          </a:p>
        </p:txBody>
      </p:sp>
      <p:sp>
        <p:nvSpPr>
          <p:cNvPr id="3" name="Titel 2">
            <a:extLst>
              <a:ext uri="{FF2B5EF4-FFF2-40B4-BE49-F238E27FC236}">
                <a16:creationId xmlns:a16="http://schemas.microsoft.com/office/drawing/2014/main" id="{DC8E4F80-58BC-2CE9-B295-E88D56DB7BD6}"/>
              </a:ext>
            </a:extLst>
          </p:cNvPr>
          <p:cNvSpPr>
            <a:spLocks noGrp="1"/>
          </p:cNvSpPr>
          <p:nvPr>
            <p:ph type="title"/>
          </p:nvPr>
        </p:nvSpPr>
        <p:spPr/>
        <p:txBody>
          <a:bodyPr/>
          <a:lstStyle/>
          <a:p>
            <a:r>
              <a:rPr lang="en-GB" dirty="0"/>
              <a:t>Digression: Ecological Footprint?</a:t>
            </a:r>
          </a:p>
        </p:txBody>
      </p:sp>
      <p:pic>
        <p:nvPicPr>
          <p:cNvPr id="8" name="Inhaltsplatzhalter 7">
            <a:extLst>
              <a:ext uri="{FF2B5EF4-FFF2-40B4-BE49-F238E27FC236}">
                <a16:creationId xmlns:a16="http://schemas.microsoft.com/office/drawing/2014/main" id="{2C70D60B-1A8B-1616-6BC8-724401B0B70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9416" y="2276872"/>
            <a:ext cx="6915804" cy="3023144"/>
          </a:xfrm>
        </p:spPr>
      </p:pic>
      <p:sp>
        <p:nvSpPr>
          <p:cNvPr id="5" name="Datumsplatzhalter 4">
            <a:extLst>
              <a:ext uri="{FF2B5EF4-FFF2-40B4-BE49-F238E27FC236}">
                <a16:creationId xmlns:a16="http://schemas.microsoft.com/office/drawing/2014/main" id="{D5810926-8DAF-E950-3A5B-FE54DF3B318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06F6DBB-0BEE-239C-24BC-01B36989358B}"/>
              </a:ext>
            </a:extLst>
          </p:cNvPr>
          <p:cNvSpPr>
            <a:spLocks noGrp="1"/>
          </p:cNvSpPr>
          <p:nvPr>
            <p:ph type="ftr" sz="quarter" idx="11"/>
          </p:nvPr>
        </p:nvSpPr>
        <p:spPr/>
        <p:txBody>
          <a:bodyPr/>
          <a:lstStyle/>
          <a:p>
            <a:r>
              <a:rPr lang="en-GB" dirty="0"/>
              <a:t>KMH | L POS</a:t>
            </a:r>
          </a:p>
        </p:txBody>
      </p:sp>
      <p:sp>
        <p:nvSpPr>
          <p:cNvPr id="10" name="Textfeld 9">
            <a:extLst>
              <a:ext uri="{FF2B5EF4-FFF2-40B4-BE49-F238E27FC236}">
                <a16:creationId xmlns:a16="http://schemas.microsoft.com/office/drawing/2014/main" id="{04B240B4-3629-BC3F-E134-AC2D12755E1B}"/>
              </a:ext>
            </a:extLst>
          </p:cNvPr>
          <p:cNvSpPr txBox="1"/>
          <p:nvPr/>
        </p:nvSpPr>
        <p:spPr>
          <a:xfrm>
            <a:off x="8472264" y="2448758"/>
            <a:ext cx="3456384" cy="2708434"/>
          </a:xfrm>
          <a:prstGeom prst="rect">
            <a:avLst/>
          </a:prstGeom>
          <a:noFill/>
        </p:spPr>
        <p:txBody>
          <a:bodyPr wrap="square">
            <a:spAutoFit/>
          </a:bodyPr>
          <a:lstStyle/>
          <a:p>
            <a:pPr marL="342900" indent="-342900">
              <a:spcAft>
                <a:spcPts val="1200"/>
              </a:spcAft>
              <a:buFont typeface="+mj-lt"/>
              <a:buAutoNum type="arabicPeriod"/>
            </a:pPr>
            <a:r>
              <a:rPr lang="en-GB" sz="2000" b="1" dirty="0"/>
              <a:t>Built-up l&amp;</a:t>
            </a:r>
          </a:p>
          <a:p>
            <a:pPr marL="342900" indent="-342900">
              <a:spcAft>
                <a:spcPts val="1200"/>
              </a:spcAft>
              <a:buFont typeface="+mj-lt"/>
              <a:buAutoNum type="arabicPeriod"/>
            </a:pPr>
            <a:r>
              <a:rPr lang="en-GB" sz="2000" b="1" dirty="0"/>
              <a:t>Fish Footprint</a:t>
            </a:r>
          </a:p>
          <a:p>
            <a:pPr marL="342900" indent="-342900">
              <a:spcAft>
                <a:spcPts val="1200"/>
              </a:spcAft>
              <a:buFont typeface="+mj-lt"/>
              <a:buAutoNum type="arabicPeriod"/>
            </a:pPr>
            <a:r>
              <a:rPr lang="en-GB" sz="2000" b="1" dirty="0"/>
              <a:t>Carbon Footprint</a:t>
            </a:r>
          </a:p>
          <a:p>
            <a:pPr marL="342900" indent="-342900">
              <a:spcAft>
                <a:spcPts val="1200"/>
              </a:spcAft>
              <a:buFont typeface="+mj-lt"/>
              <a:buAutoNum type="arabicPeriod"/>
            </a:pPr>
            <a:r>
              <a:rPr lang="en-GB" sz="2000" b="1" dirty="0"/>
              <a:t>Forest product Footprint</a:t>
            </a:r>
          </a:p>
          <a:p>
            <a:pPr marL="342900" indent="-342900">
              <a:spcAft>
                <a:spcPts val="1200"/>
              </a:spcAft>
              <a:buFont typeface="+mj-lt"/>
              <a:buAutoNum type="arabicPeriod"/>
            </a:pPr>
            <a:r>
              <a:rPr lang="en-GB" sz="2000" b="1" dirty="0"/>
              <a:t>Grazing Footprint</a:t>
            </a:r>
          </a:p>
          <a:p>
            <a:pPr marL="342900" indent="-342900">
              <a:spcAft>
                <a:spcPts val="1200"/>
              </a:spcAft>
              <a:buFont typeface="+mj-lt"/>
              <a:buAutoNum type="arabicPeriod"/>
            </a:pPr>
            <a:r>
              <a:rPr lang="en-GB" sz="2000" b="1" dirty="0"/>
              <a:t>Cropland Footprint</a:t>
            </a:r>
          </a:p>
        </p:txBody>
      </p:sp>
    </p:spTree>
    <p:extLst>
      <p:ext uri="{BB962C8B-B14F-4D97-AF65-F5344CB8AC3E}">
        <p14:creationId xmlns:p14="http://schemas.microsoft.com/office/powerpoint/2010/main" val="2736891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C9B373-AB2E-456D-BCE0-6A01C1ECA776}"/>
              </a:ext>
            </a:extLst>
          </p:cNvPr>
          <p:cNvSpPr>
            <a:spLocks noGrp="1"/>
          </p:cNvSpPr>
          <p:nvPr>
            <p:ph type="title"/>
          </p:nvPr>
        </p:nvSpPr>
        <p:spPr/>
        <p:txBody>
          <a:bodyPr/>
          <a:lstStyle/>
          <a:p>
            <a:r>
              <a:rPr lang="en-GB" dirty="0"/>
              <a:t>Where we </a:t>
            </a:r>
            <a:br>
              <a:rPr lang="en-GB" dirty="0"/>
            </a:br>
            <a:r>
              <a:rPr lang="en-GB" dirty="0"/>
              <a:t>are now</a:t>
            </a:r>
          </a:p>
        </p:txBody>
      </p:sp>
    </p:spTree>
    <p:extLst>
      <p:ext uri="{BB962C8B-B14F-4D97-AF65-F5344CB8AC3E}">
        <p14:creationId xmlns:p14="http://schemas.microsoft.com/office/powerpoint/2010/main" val="1232342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EE16260-75D1-39F4-FAA7-F620A8F8145F}"/>
              </a:ext>
            </a:extLst>
          </p:cNvPr>
          <p:cNvSpPr>
            <a:spLocks noGrp="1"/>
          </p:cNvSpPr>
          <p:nvPr>
            <p:ph type="title"/>
          </p:nvPr>
        </p:nvSpPr>
        <p:spPr/>
        <p:txBody>
          <a:bodyPr/>
          <a:lstStyle/>
          <a:p>
            <a:r>
              <a:rPr lang="en-GB" dirty="0"/>
              <a:t>How big is your Ecological Footprint?</a:t>
            </a:r>
          </a:p>
        </p:txBody>
      </p:sp>
      <p:sp>
        <p:nvSpPr>
          <p:cNvPr id="2" name="Fußzeilenplatzhalter 1">
            <a:extLst>
              <a:ext uri="{FF2B5EF4-FFF2-40B4-BE49-F238E27FC236}">
                <a16:creationId xmlns:a16="http://schemas.microsoft.com/office/drawing/2014/main" id="{318B3591-7516-CF24-5BC2-5BA10790B052}"/>
              </a:ext>
            </a:extLst>
          </p:cNvPr>
          <p:cNvSpPr>
            <a:spLocks noGrp="1"/>
          </p:cNvSpPr>
          <p:nvPr>
            <p:ph type="ftr" sz="quarter" idx="11"/>
          </p:nvPr>
        </p:nvSpPr>
        <p:spPr/>
        <p:txBody>
          <a:bodyPr/>
          <a:lstStyle/>
          <a:p>
            <a:r>
              <a:rPr lang="en-GB" dirty="0"/>
              <a:t>KMH | L POS</a:t>
            </a:r>
          </a:p>
        </p:txBody>
      </p:sp>
      <p:sp>
        <p:nvSpPr>
          <p:cNvPr id="4" name="Foliennummernplatzhalter 3">
            <a:extLst>
              <a:ext uri="{FF2B5EF4-FFF2-40B4-BE49-F238E27FC236}">
                <a16:creationId xmlns:a16="http://schemas.microsoft.com/office/drawing/2014/main" id="{225DE241-6C60-1ECB-B26D-C31C6CB554F4}"/>
              </a:ext>
            </a:extLst>
          </p:cNvPr>
          <p:cNvSpPr>
            <a:spLocks noGrp="1"/>
          </p:cNvSpPr>
          <p:nvPr>
            <p:ph type="sldNum" sz="quarter" idx="12"/>
          </p:nvPr>
        </p:nvSpPr>
        <p:spPr/>
        <p:txBody>
          <a:bodyPr/>
          <a:lstStyle/>
          <a:p>
            <a:fld id="{D836C0FE-70CA-4950-82D6-CF602CC2B770}" type="slidenum">
              <a:rPr lang="en-GB" smtClean="0"/>
              <a:t>60</a:t>
            </a:fld>
            <a:endParaRPr lang="en-GB" dirty="0"/>
          </a:p>
        </p:txBody>
      </p:sp>
      <p:sp>
        <p:nvSpPr>
          <p:cNvPr id="5" name="Datumsplatzhalter 4">
            <a:extLst>
              <a:ext uri="{FF2B5EF4-FFF2-40B4-BE49-F238E27FC236}">
                <a16:creationId xmlns:a16="http://schemas.microsoft.com/office/drawing/2014/main" id="{96FA59C7-3ED6-0072-A76C-5EC4D5B5F5BB}"/>
              </a:ext>
            </a:extLst>
          </p:cNvPr>
          <p:cNvSpPr>
            <a:spLocks noGrp="1"/>
          </p:cNvSpPr>
          <p:nvPr>
            <p:ph type="dt" sz="half" idx="10"/>
          </p:nvPr>
        </p:nvSpPr>
        <p:spPr/>
        <p:txBody>
          <a:bodyPr/>
          <a:lstStyle/>
          <a:p>
            <a:endParaRPr lang="en-GB" dirty="0"/>
          </a:p>
        </p:txBody>
      </p:sp>
      <p:sp>
        <p:nvSpPr>
          <p:cNvPr id="8" name="Inhaltsplatzhalter 7">
            <a:extLst>
              <a:ext uri="{FF2B5EF4-FFF2-40B4-BE49-F238E27FC236}">
                <a16:creationId xmlns:a16="http://schemas.microsoft.com/office/drawing/2014/main" id="{D99512E5-0758-1CC7-84D1-C861AF6D4000}"/>
              </a:ext>
            </a:extLst>
          </p:cNvPr>
          <p:cNvSpPr>
            <a:spLocks noGrp="1"/>
          </p:cNvSpPr>
          <p:nvPr>
            <p:ph idx="1"/>
          </p:nvPr>
        </p:nvSpPr>
        <p:spPr>
          <a:xfrm>
            <a:off x="2207628" y="4915414"/>
            <a:ext cx="7488772" cy="1079096"/>
          </a:xfrm>
        </p:spPr>
        <p:txBody>
          <a:bodyPr>
            <a:normAutofit/>
          </a:bodyPr>
          <a:lstStyle/>
          <a:p>
            <a:pPr marL="0" indent="0" algn="ctr">
              <a:buNone/>
            </a:pPr>
            <a:r>
              <a:rPr lang="en-GB" sz="3200" dirty="0">
                <a:hlinkClick r:id="rId2"/>
              </a:rPr>
              <a:t>https://www.footprintcalculator.org/</a:t>
            </a:r>
            <a:endParaRPr lang="en-GB" sz="3200" dirty="0"/>
          </a:p>
        </p:txBody>
      </p:sp>
      <p:pic>
        <p:nvPicPr>
          <p:cNvPr id="1026" name="Picture 2" descr="Footprint calculator on mobile phone and laptop">
            <a:hlinkClick r:id="rId3"/>
            <a:extLst>
              <a:ext uri="{FF2B5EF4-FFF2-40B4-BE49-F238E27FC236}">
                <a16:creationId xmlns:a16="http://schemas.microsoft.com/office/drawing/2014/main" id="{6C1B4761-B175-963C-54C0-D6358AD7A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6" y="1590482"/>
            <a:ext cx="57150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58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B4B842C-9D4E-ADDF-2D2D-3737A2745BB6}"/>
              </a:ext>
            </a:extLst>
          </p:cNvPr>
          <p:cNvSpPr>
            <a:spLocks noGrp="1"/>
          </p:cNvSpPr>
          <p:nvPr>
            <p:ph type="sldNum" sz="quarter" idx="12"/>
          </p:nvPr>
        </p:nvSpPr>
        <p:spPr/>
        <p:txBody>
          <a:bodyPr/>
          <a:lstStyle/>
          <a:p>
            <a:fld id="{D836C0FE-70CA-4950-82D6-CF602CC2B770}" type="slidenum">
              <a:rPr lang="en-GB" smtClean="0"/>
              <a:t>61</a:t>
            </a:fld>
            <a:endParaRPr lang="en-GB" dirty="0"/>
          </a:p>
        </p:txBody>
      </p:sp>
      <p:sp>
        <p:nvSpPr>
          <p:cNvPr id="3" name="Titel 2">
            <a:extLst>
              <a:ext uri="{FF2B5EF4-FFF2-40B4-BE49-F238E27FC236}">
                <a16:creationId xmlns:a16="http://schemas.microsoft.com/office/drawing/2014/main" id="{56EAD231-03A6-ADB1-D00B-30EEEBF34BB8}"/>
              </a:ext>
            </a:extLst>
          </p:cNvPr>
          <p:cNvSpPr>
            <a:spLocks noGrp="1"/>
          </p:cNvSpPr>
          <p:nvPr>
            <p:ph type="title"/>
          </p:nvPr>
        </p:nvSpPr>
        <p:spPr/>
        <p:txBody>
          <a:bodyPr/>
          <a:lstStyle/>
          <a:p>
            <a:r>
              <a:rPr lang="en-GB" dirty="0"/>
              <a:t>Our national footprints</a:t>
            </a:r>
          </a:p>
        </p:txBody>
      </p:sp>
      <p:sp>
        <p:nvSpPr>
          <p:cNvPr id="5" name="Datumsplatzhalter 4">
            <a:extLst>
              <a:ext uri="{FF2B5EF4-FFF2-40B4-BE49-F238E27FC236}">
                <a16:creationId xmlns:a16="http://schemas.microsoft.com/office/drawing/2014/main" id="{C5843FAD-8281-9A6C-0903-221F0956F1F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AC15A65-206C-C81D-AD39-684F2C7DAEEB}"/>
              </a:ext>
            </a:extLst>
          </p:cNvPr>
          <p:cNvSpPr>
            <a:spLocks noGrp="1"/>
          </p:cNvSpPr>
          <p:nvPr>
            <p:ph type="ftr" sz="quarter" idx="11"/>
          </p:nvPr>
        </p:nvSpPr>
        <p:spPr/>
        <p:txBody>
          <a:bodyPr/>
          <a:lstStyle/>
          <a:p>
            <a:r>
              <a:rPr lang="en-GB" dirty="0"/>
              <a:t>KMH | L POS</a:t>
            </a:r>
          </a:p>
        </p:txBody>
      </p:sp>
      <p:pic>
        <p:nvPicPr>
          <p:cNvPr id="3074" name="Picture 2">
            <a:hlinkClick r:id="rId2"/>
            <a:extLst>
              <a:ext uri="{FF2B5EF4-FFF2-40B4-BE49-F238E27FC236}">
                <a16:creationId xmlns:a16="http://schemas.microsoft.com/office/drawing/2014/main" id="{0EB13296-8DEB-B3EA-CCE6-4070A8E5F9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72356" y="1427916"/>
            <a:ext cx="9266765" cy="4736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507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2024 country overshoot days. Earth in the middle with dates positioned outside of the circle corresponding to country overshoot day">
            <a:hlinkClick r:id="rId2"/>
            <a:extLst>
              <a:ext uri="{FF2B5EF4-FFF2-40B4-BE49-F238E27FC236}">
                <a16:creationId xmlns:a16="http://schemas.microsoft.com/office/drawing/2014/main" id="{4B15E475-BF5E-687A-952D-FE3AC315ABB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551" b="11816"/>
          <a:stretch/>
        </p:blipFill>
        <p:spPr bwMode="auto">
          <a:xfrm>
            <a:off x="1344366" y="1124744"/>
            <a:ext cx="8928098" cy="5049160"/>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7B4B842C-9D4E-ADDF-2D2D-3737A2745BB6}"/>
              </a:ext>
            </a:extLst>
          </p:cNvPr>
          <p:cNvSpPr>
            <a:spLocks noGrp="1"/>
          </p:cNvSpPr>
          <p:nvPr>
            <p:ph type="sldNum" sz="quarter" idx="12"/>
          </p:nvPr>
        </p:nvSpPr>
        <p:spPr/>
        <p:txBody>
          <a:bodyPr/>
          <a:lstStyle/>
          <a:p>
            <a:fld id="{D836C0FE-70CA-4950-82D6-CF602CC2B770}" type="slidenum">
              <a:rPr lang="en-GB" smtClean="0"/>
              <a:t>62</a:t>
            </a:fld>
            <a:endParaRPr lang="en-GB" dirty="0"/>
          </a:p>
        </p:txBody>
      </p:sp>
      <p:sp>
        <p:nvSpPr>
          <p:cNvPr id="3" name="Titel 2">
            <a:extLst>
              <a:ext uri="{FF2B5EF4-FFF2-40B4-BE49-F238E27FC236}">
                <a16:creationId xmlns:a16="http://schemas.microsoft.com/office/drawing/2014/main" id="{56EAD231-03A6-ADB1-D00B-30EEEBF34BB8}"/>
              </a:ext>
            </a:extLst>
          </p:cNvPr>
          <p:cNvSpPr>
            <a:spLocks noGrp="1"/>
          </p:cNvSpPr>
          <p:nvPr>
            <p:ph type="title"/>
          </p:nvPr>
        </p:nvSpPr>
        <p:spPr>
          <a:xfrm>
            <a:off x="695326" y="476672"/>
            <a:ext cx="8928100" cy="792000"/>
          </a:xfrm>
        </p:spPr>
        <p:txBody>
          <a:bodyPr/>
          <a:lstStyle/>
          <a:p>
            <a:r>
              <a:rPr lang="en-GB" dirty="0"/>
              <a:t>Our national Overshoot Days</a:t>
            </a:r>
          </a:p>
        </p:txBody>
      </p:sp>
      <p:sp>
        <p:nvSpPr>
          <p:cNvPr id="5" name="Datumsplatzhalter 4">
            <a:extLst>
              <a:ext uri="{FF2B5EF4-FFF2-40B4-BE49-F238E27FC236}">
                <a16:creationId xmlns:a16="http://schemas.microsoft.com/office/drawing/2014/main" id="{C5843FAD-8281-9A6C-0903-221F0956F1F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AC15A65-206C-C81D-AD39-684F2C7DAEEB}"/>
              </a:ext>
            </a:extLst>
          </p:cNvPr>
          <p:cNvSpPr>
            <a:spLocks noGrp="1"/>
          </p:cNvSpPr>
          <p:nvPr>
            <p:ph type="ftr" sz="quarter" idx="11"/>
          </p:nvPr>
        </p:nvSpPr>
        <p:spPr/>
        <p:txBody>
          <a:bodyPr/>
          <a:lstStyle/>
          <a:p>
            <a:r>
              <a:rPr lang="en-GB" dirty="0"/>
              <a:t>KMH | L POS</a:t>
            </a:r>
          </a:p>
        </p:txBody>
      </p:sp>
    </p:spTree>
    <p:extLst>
      <p:ext uri="{BB962C8B-B14F-4D97-AF65-F5344CB8AC3E}">
        <p14:creationId xmlns:p14="http://schemas.microsoft.com/office/powerpoint/2010/main" val="204681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94BF574-6FEE-3388-A461-2E98F7149296}"/>
              </a:ext>
            </a:extLst>
          </p:cNvPr>
          <p:cNvSpPr>
            <a:spLocks noGrp="1"/>
          </p:cNvSpPr>
          <p:nvPr>
            <p:ph type="sldNum" sz="quarter" idx="12"/>
          </p:nvPr>
        </p:nvSpPr>
        <p:spPr/>
        <p:txBody>
          <a:bodyPr/>
          <a:lstStyle/>
          <a:p>
            <a:fld id="{D836C0FE-70CA-4950-82D6-CF602CC2B770}" type="slidenum">
              <a:rPr lang="en-GB" smtClean="0"/>
              <a:t>63</a:t>
            </a:fld>
            <a:endParaRPr lang="en-GB" dirty="0"/>
          </a:p>
        </p:txBody>
      </p:sp>
      <p:sp>
        <p:nvSpPr>
          <p:cNvPr id="3" name="Titel 2">
            <a:extLst>
              <a:ext uri="{FF2B5EF4-FFF2-40B4-BE49-F238E27FC236}">
                <a16:creationId xmlns:a16="http://schemas.microsoft.com/office/drawing/2014/main" id="{07C2EFCB-1744-3AE9-61F0-D36EB054546E}"/>
              </a:ext>
            </a:extLst>
          </p:cNvPr>
          <p:cNvSpPr>
            <a:spLocks noGrp="1"/>
          </p:cNvSpPr>
          <p:nvPr>
            <p:ph type="title"/>
          </p:nvPr>
        </p:nvSpPr>
        <p:spPr/>
        <p:txBody>
          <a:bodyPr/>
          <a:lstStyle/>
          <a:p>
            <a:r>
              <a:rPr lang="en-GB" dirty="0"/>
              <a:t>Looking back</a:t>
            </a:r>
          </a:p>
        </p:txBody>
      </p:sp>
      <p:sp>
        <p:nvSpPr>
          <p:cNvPr id="5" name="Datumsplatzhalter 4">
            <a:extLst>
              <a:ext uri="{FF2B5EF4-FFF2-40B4-BE49-F238E27FC236}">
                <a16:creationId xmlns:a16="http://schemas.microsoft.com/office/drawing/2014/main" id="{B0792CFA-534D-C384-FD6F-B4D015A6A252}"/>
              </a:ext>
            </a:extLst>
          </p:cNvPr>
          <p:cNvSpPr>
            <a:spLocks noGrp="1"/>
          </p:cNvSpPr>
          <p:nvPr>
            <p:ph type="dt" sz="half" idx="10"/>
          </p:nvPr>
        </p:nvSpPr>
        <p:spPr/>
        <p:txBody>
          <a:bodyPr/>
          <a:lstStyle/>
          <a:p>
            <a:r>
              <a:rPr lang="en-GB" dirty="0"/>
              <a:t>(Global Footprint Network, 2023)</a:t>
            </a:r>
          </a:p>
        </p:txBody>
      </p:sp>
      <p:sp>
        <p:nvSpPr>
          <p:cNvPr id="6" name="Fußzeilenplatzhalter 5">
            <a:extLst>
              <a:ext uri="{FF2B5EF4-FFF2-40B4-BE49-F238E27FC236}">
                <a16:creationId xmlns:a16="http://schemas.microsoft.com/office/drawing/2014/main" id="{32BC49F8-7B24-3340-662F-3221D3D6EEDE}"/>
              </a:ext>
            </a:extLst>
          </p:cNvPr>
          <p:cNvSpPr>
            <a:spLocks noGrp="1"/>
          </p:cNvSpPr>
          <p:nvPr>
            <p:ph type="ftr" sz="quarter" idx="11"/>
          </p:nvPr>
        </p:nvSpPr>
        <p:spPr/>
        <p:txBody>
          <a:bodyPr/>
          <a:lstStyle/>
          <a:p>
            <a:r>
              <a:rPr lang="en-GB" dirty="0"/>
              <a:t>KMH / Intro Circularity</a:t>
            </a:r>
          </a:p>
        </p:txBody>
      </p:sp>
      <p:pic>
        <p:nvPicPr>
          <p:cNvPr id="2050" name="Picture 2">
            <a:hlinkClick r:id="rId2"/>
            <a:extLst>
              <a:ext uri="{FF2B5EF4-FFF2-40B4-BE49-F238E27FC236}">
                <a16:creationId xmlns:a16="http://schemas.microsoft.com/office/drawing/2014/main" id="{72A34A84-55F4-7470-41EB-C3D992E965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28000" y="304500"/>
            <a:ext cx="7781319"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271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68A0773-CC99-4620-F822-4D80830001A8}"/>
              </a:ext>
            </a:extLst>
          </p:cNvPr>
          <p:cNvSpPr>
            <a:spLocks noGrp="1"/>
          </p:cNvSpPr>
          <p:nvPr>
            <p:ph type="sldNum" sz="quarter" idx="12"/>
          </p:nvPr>
        </p:nvSpPr>
        <p:spPr/>
        <p:txBody>
          <a:bodyPr/>
          <a:lstStyle/>
          <a:p>
            <a:fld id="{9C057DB4-583E-41A7-BD94-987342018C17}" type="slidenum">
              <a:rPr lang="en-GB" noProof="0" smtClean="0"/>
              <a:pPr/>
              <a:t>64</a:t>
            </a:fld>
            <a:endParaRPr lang="en-GB" noProof="0" dirty="0"/>
          </a:p>
        </p:txBody>
      </p:sp>
      <p:sp>
        <p:nvSpPr>
          <p:cNvPr id="7" name="Titel 6">
            <a:extLst>
              <a:ext uri="{FF2B5EF4-FFF2-40B4-BE49-F238E27FC236}">
                <a16:creationId xmlns:a16="http://schemas.microsoft.com/office/drawing/2014/main" id="{45F0EE6A-83C5-ADD0-C96F-AE7D44F92B2D}"/>
              </a:ext>
            </a:extLst>
          </p:cNvPr>
          <p:cNvSpPr>
            <a:spLocks noGrp="1"/>
          </p:cNvSpPr>
          <p:nvPr>
            <p:ph type="title"/>
          </p:nvPr>
        </p:nvSpPr>
        <p:spPr/>
        <p:txBody>
          <a:bodyPr/>
          <a:lstStyle/>
          <a:p>
            <a:r>
              <a:rPr lang="en-GB" dirty="0"/>
              <a:t>Reviewing our performance so far</a:t>
            </a:r>
          </a:p>
        </p:txBody>
      </p:sp>
      <p:pic>
        <p:nvPicPr>
          <p:cNvPr id="11" name="Content Placeholder 10">
            <a:hlinkClick r:id="rId2"/>
            <a:extLst>
              <a:ext uri="{FF2B5EF4-FFF2-40B4-BE49-F238E27FC236}">
                <a16:creationId xmlns:a16="http://schemas.microsoft.com/office/drawing/2014/main" id="{3BDED5D3-DA90-5346-69A6-21E475E0280F}"/>
              </a:ext>
            </a:extLst>
          </p:cNvPr>
          <p:cNvPicPr>
            <a:picLocks noGrp="1" noChangeAspect="1"/>
          </p:cNvPicPr>
          <p:nvPr>
            <p:ph idx="1"/>
          </p:nvPr>
        </p:nvPicPr>
        <p:blipFill>
          <a:blip r:embed="rId3"/>
          <a:stretch>
            <a:fillRect/>
          </a:stretch>
        </p:blipFill>
        <p:spPr>
          <a:xfrm>
            <a:off x="336000" y="1359778"/>
            <a:ext cx="10656674" cy="4661222"/>
          </a:xfrm>
        </p:spPr>
      </p:pic>
      <p:sp>
        <p:nvSpPr>
          <p:cNvPr id="3" name="Fußzeilenplatzhalter 2">
            <a:extLst>
              <a:ext uri="{FF2B5EF4-FFF2-40B4-BE49-F238E27FC236}">
                <a16:creationId xmlns:a16="http://schemas.microsoft.com/office/drawing/2014/main" id="{DF82A37F-5E37-8A87-4EDD-C132DE580C37}"/>
              </a:ext>
            </a:extLst>
          </p:cNvPr>
          <p:cNvSpPr>
            <a:spLocks noGrp="1"/>
          </p:cNvSpPr>
          <p:nvPr>
            <p:ph type="ftr" sz="quarter" idx="11"/>
          </p:nvPr>
        </p:nvSpPr>
        <p:spPr/>
        <p:txBody>
          <a:bodyPr/>
          <a:lstStyle/>
          <a:p>
            <a:r>
              <a:rPr lang="en-GB" noProof="0" dirty="0"/>
              <a:t>KMH | IMC 16.04.24</a:t>
            </a:r>
          </a:p>
        </p:txBody>
      </p:sp>
      <p:sp>
        <p:nvSpPr>
          <p:cNvPr id="8" name="Textplatzhalter 7">
            <a:extLst>
              <a:ext uri="{FF2B5EF4-FFF2-40B4-BE49-F238E27FC236}">
                <a16:creationId xmlns:a16="http://schemas.microsoft.com/office/drawing/2014/main" id="{CB8E4FA3-CECE-AD17-4FFB-99BAF0FF66D5}"/>
              </a:ext>
            </a:extLst>
          </p:cNvPr>
          <p:cNvSpPr>
            <a:spLocks noGrp="1"/>
          </p:cNvSpPr>
          <p:nvPr>
            <p:ph type="body" sz="quarter" idx="4294967295"/>
          </p:nvPr>
        </p:nvSpPr>
        <p:spPr>
          <a:xfrm>
            <a:off x="4788000" y="6328937"/>
            <a:ext cx="6456000" cy="365125"/>
          </a:xfrm>
        </p:spPr>
        <p:txBody>
          <a:bodyPr>
            <a:normAutofit fontScale="55000" lnSpcReduction="20000"/>
          </a:bodyPr>
          <a:lstStyle/>
          <a:p>
            <a:pPr marL="0" indent="0">
              <a:buNone/>
            </a:pPr>
            <a:r>
              <a:rPr lang="en-GB" dirty="0"/>
              <a:t>(Azote for Stockholm Resilience Centre, based on analysis in Richardson et al 2023; CC BY-NC-ND)</a:t>
            </a:r>
          </a:p>
        </p:txBody>
      </p:sp>
    </p:spTree>
    <p:extLst>
      <p:ext uri="{BB962C8B-B14F-4D97-AF65-F5344CB8AC3E}">
        <p14:creationId xmlns:p14="http://schemas.microsoft.com/office/powerpoint/2010/main" val="3787821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8D2EFE2-1FB8-EE19-2E17-B5FEDA1A776F}"/>
              </a:ext>
            </a:extLst>
          </p:cNvPr>
          <p:cNvSpPr>
            <a:spLocks noGrp="1"/>
          </p:cNvSpPr>
          <p:nvPr>
            <p:ph type="sldNum" sz="quarter" idx="12"/>
          </p:nvPr>
        </p:nvSpPr>
        <p:spPr/>
        <p:txBody>
          <a:bodyPr/>
          <a:lstStyle/>
          <a:p>
            <a:fld id="{D836C0FE-70CA-4950-82D6-CF602CC2B770}" type="slidenum">
              <a:rPr lang="en-GB" smtClean="0"/>
              <a:t>65</a:t>
            </a:fld>
            <a:endParaRPr lang="en-GB" dirty="0"/>
          </a:p>
        </p:txBody>
      </p:sp>
      <p:sp>
        <p:nvSpPr>
          <p:cNvPr id="3" name="Titel 2">
            <a:extLst>
              <a:ext uri="{FF2B5EF4-FFF2-40B4-BE49-F238E27FC236}">
                <a16:creationId xmlns:a16="http://schemas.microsoft.com/office/drawing/2014/main" id="{DD49D98D-F719-A5F5-6878-0CFAB544113C}"/>
              </a:ext>
            </a:extLst>
          </p:cNvPr>
          <p:cNvSpPr>
            <a:spLocks noGrp="1"/>
          </p:cNvSpPr>
          <p:nvPr>
            <p:ph type="title"/>
          </p:nvPr>
        </p:nvSpPr>
        <p:spPr>
          <a:xfrm>
            <a:off x="695326" y="333000"/>
            <a:ext cx="8928100" cy="792000"/>
          </a:xfrm>
        </p:spPr>
        <p:txBody>
          <a:bodyPr/>
          <a:lstStyle/>
          <a:p>
            <a:r>
              <a:rPr lang="en-GB" dirty="0"/>
              <a:t>Planetary Boundaries: A closer look</a:t>
            </a:r>
          </a:p>
        </p:txBody>
      </p:sp>
      <p:sp>
        <p:nvSpPr>
          <p:cNvPr id="4" name="Inhaltsplatzhalter 3">
            <a:extLst>
              <a:ext uri="{FF2B5EF4-FFF2-40B4-BE49-F238E27FC236}">
                <a16:creationId xmlns:a16="http://schemas.microsoft.com/office/drawing/2014/main" id="{28887BAF-544B-D87A-2F24-17DB97E03F2B}"/>
              </a:ext>
            </a:extLst>
          </p:cNvPr>
          <p:cNvSpPr>
            <a:spLocks noGrp="1"/>
          </p:cNvSpPr>
          <p:nvPr>
            <p:ph idx="1"/>
          </p:nvPr>
        </p:nvSpPr>
        <p:spPr>
          <a:xfrm>
            <a:off x="695325" y="909000"/>
            <a:ext cx="6624675" cy="5399999"/>
          </a:xfrm>
        </p:spPr>
        <p:txBody>
          <a:bodyPr>
            <a:normAutofit/>
          </a:bodyPr>
          <a:lstStyle/>
          <a:p>
            <a:pPr algn="l">
              <a:lnSpc>
                <a:spcPct val="100000"/>
              </a:lnSpc>
              <a:spcAft>
                <a:spcPts val="0"/>
              </a:spcAft>
              <a:buFont typeface="+mj-lt"/>
              <a:buAutoNum type="arabicPeriod"/>
            </a:pPr>
            <a:r>
              <a:rPr lang="en-GB" sz="1600" b="1" i="0" dirty="0">
                <a:solidFill>
                  <a:srgbClr val="000000"/>
                </a:solidFill>
                <a:effectLst/>
                <a:latin typeface="-apple-system"/>
              </a:rPr>
              <a:t>Climate Change</a:t>
            </a:r>
            <a:r>
              <a:rPr lang="en-GB" sz="1600" b="0" i="0" dirty="0">
                <a:solidFill>
                  <a:srgbClr val="000000"/>
                </a:solidFill>
                <a:effectLst/>
                <a:latin typeface="-apple-system"/>
              </a:rPr>
              <a:t>: Excess greenhouse gases trap heat, raising global temperatures and disrupting climate stability (boundary transgressed).</a:t>
            </a:r>
          </a:p>
          <a:p>
            <a:pPr algn="l">
              <a:lnSpc>
                <a:spcPct val="100000"/>
              </a:lnSpc>
              <a:spcAft>
                <a:spcPts val="0"/>
              </a:spcAft>
              <a:buFont typeface="+mj-lt"/>
              <a:buAutoNum type="arabicPeriod"/>
            </a:pPr>
            <a:r>
              <a:rPr lang="en-GB" sz="1600" b="1" i="0" dirty="0">
                <a:solidFill>
                  <a:srgbClr val="000000"/>
                </a:solidFill>
                <a:effectLst/>
                <a:latin typeface="-apple-system"/>
              </a:rPr>
              <a:t>Novel Entities</a:t>
            </a:r>
            <a:r>
              <a:rPr lang="en-GB" sz="1600" b="0" i="0" dirty="0">
                <a:solidFill>
                  <a:srgbClr val="000000"/>
                </a:solidFill>
                <a:effectLst/>
                <a:latin typeface="-apple-system"/>
              </a:rPr>
              <a:t>: Uncontrolled release of synthetic chemicals and substances exceeds safe levels, posing unknown risks to ecosystems (boundary transgressed).</a:t>
            </a:r>
          </a:p>
          <a:p>
            <a:pPr algn="l">
              <a:lnSpc>
                <a:spcPct val="100000"/>
              </a:lnSpc>
              <a:spcAft>
                <a:spcPts val="0"/>
              </a:spcAft>
              <a:buFont typeface="+mj-lt"/>
              <a:buAutoNum type="arabicPeriod"/>
            </a:pPr>
            <a:r>
              <a:rPr lang="en-GB" sz="1600" b="1" i="0" dirty="0">
                <a:solidFill>
                  <a:srgbClr val="000000"/>
                </a:solidFill>
                <a:effectLst/>
                <a:latin typeface="-apple-system"/>
              </a:rPr>
              <a:t>Stratospheric Ozone Depletion</a:t>
            </a:r>
            <a:r>
              <a:rPr lang="en-GB" sz="1600" b="0" i="0" dirty="0">
                <a:solidFill>
                  <a:srgbClr val="000000"/>
                </a:solidFill>
                <a:effectLst/>
                <a:latin typeface="-apple-system"/>
              </a:rPr>
              <a:t>: Ozone layer thinning from human-made chemicals increases UV exposure but is recovering within safe levels.</a:t>
            </a:r>
          </a:p>
          <a:p>
            <a:pPr algn="l">
              <a:lnSpc>
                <a:spcPct val="100000"/>
              </a:lnSpc>
              <a:spcAft>
                <a:spcPts val="0"/>
              </a:spcAft>
              <a:buFont typeface="+mj-lt"/>
              <a:buAutoNum type="arabicPeriod"/>
            </a:pPr>
            <a:r>
              <a:rPr lang="en-GB" sz="1600" b="1" i="0" dirty="0">
                <a:solidFill>
                  <a:srgbClr val="000000"/>
                </a:solidFill>
                <a:effectLst/>
                <a:latin typeface="-apple-system"/>
              </a:rPr>
              <a:t>Atmospheric Aerosol Loading</a:t>
            </a:r>
            <a:r>
              <a:rPr lang="en-GB" sz="1600" b="0" i="0" dirty="0">
                <a:solidFill>
                  <a:srgbClr val="000000"/>
                </a:solidFill>
                <a:effectLst/>
                <a:latin typeface="-apple-system"/>
              </a:rPr>
              <a:t>: Airborne particles from human activities impact climate and weather, currently within safe levels.</a:t>
            </a:r>
          </a:p>
          <a:p>
            <a:pPr algn="l">
              <a:lnSpc>
                <a:spcPct val="100000"/>
              </a:lnSpc>
              <a:spcAft>
                <a:spcPts val="0"/>
              </a:spcAft>
              <a:buFont typeface="+mj-lt"/>
              <a:buAutoNum type="arabicPeriod"/>
            </a:pPr>
            <a:r>
              <a:rPr lang="en-GB" sz="1600" b="1" i="0" dirty="0">
                <a:solidFill>
                  <a:srgbClr val="000000"/>
                </a:solidFill>
                <a:effectLst/>
                <a:latin typeface="-apple-system"/>
              </a:rPr>
              <a:t>Ocean Acidification</a:t>
            </a:r>
            <a:r>
              <a:rPr lang="en-GB" sz="1600" b="0" i="0" dirty="0">
                <a:solidFill>
                  <a:srgbClr val="000000"/>
                </a:solidFill>
                <a:effectLst/>
                <a:latin typeface="-apple-system"/>
              </a:rPr>
              <a:t>: Rising CO₂ levels reduce ocean pH, threatening marine life, yet remain within safe bounds but close to the limit.</a:t>
            </a:r>
          </a:p>
          <a:p>
            <a:pPr algn="l">
              <a:lnSpc>
                <a:spcPct val="100000"/>
              </a:lnSpc>
              <a:spcAft>
                <a:spcPts val="0"/>
              </a:spcAft>
              <a:buFont typeface="+mj-lt"/>
              <a:buAutoNum type="arabicPeriod"/>
            </a:pPr>
            <a:r>
              <a:rPr lang="en-GB" sz="1600" b="1" i="0" dirty="0">
                <a:solidFill>
                  <a:srgbClr val="000000"/>
                </a:solidFill>
                <a:effectLst/>
                <a:latin typeface="-apple-system"/>
              </a:rPr>
              <a:t>Biogeochemical Flows</a:t>
            </a:r>
            <a:r>
              <a:rPr lang="en-GB" sz="1600" b="0" i="0" dirty="0">
                <a:solidFill>
                  <a:srgbClr val="000000"/>
                </a:solidFill>
                <a:effectLst/>
                <a:latin typeface="-apple-system"/>
              </a:rPr>
              <a:t>: Human disruption of nitrogen and phosphorus cycles overloads ecosystems, exceeding safe boundaries.</a:t>
            </a:r>
          </a:p>
          <a:p>
            <a:pPr algn="l">
              <a:lnSpc>
                <a:spcPct val="100000"/>
              </a:lnSpc>
              <a:spcAft>
                <a:spcPts val="0"/>
              </a:spcAft>
              <a:buFont typeface="+mj-lt"/>
              <a:buAutoNum type="arabicPeriod"/>
            </a:pPr>
            <a:r>
              <a:rPr lang="en-GB" sz="1600" b="1" i="0" dirty="0">
                <a:solidFill>
                  <a:srgbClr val="000000"/>
                </a:solidFill>
                <a:effectLst/>
                <a:latin typeface="-apple-system"/>
              </a:rPr>
              <a:t>Freshwater Change</a:t>
            </a:r>
            <a:r>
              <a:rPr lang="en-GB" sz="1600" b="0" i="0" dirty="0">
                <a:solidFill>
                  <a:srgbClr val="000000"/>
                </a:solidFill>
                <a:effectLst/>
                <a:latin typeface="-apple-system"/>
              </a:rPr>
              <a:t>: Human alterations in freshwater systems reduce biodiversity and ecosystem functions, surpassing safe limits.</a:t>
            </a:r>
          </a:p>
          <a:p>
            <a:pPr algn="l">
              <a:lnSpc>
                <a:spcPct val="100000"/>
              </a:lnSpc>
              <a:spcAft>
                <a:spcPts val="0"/>
              </a:spcAft>
              <a:buFont typeface="+mj-lt"/>
              <a:buAutoNum type="arabicPeriod"/>
            </a:pPr>
            <a:r>
              <a:rPr lang="en-GB" sz="1600" b="1" i="0" dirty="0">
                <a:solidFill>
                  <a:srgbClr val="000000"/>
                </a:solidFill>
                <a:effectLst/>
                <a:latin typeface="-apple-system"/>
              </a:rPr>
              <a:t>Land System Change</a:t>
            </a:r>
            <a:r>
              <a:rPr lang="en-GB" sz="1600" b="0" i="0" dirty="0">
                <a:solidFill>
                  <a:srgbClr val="000000"/>
                </a:solidFill>
                <a:effectLst/>
                <a:latin typeface="-apple-system"/>
              </a:rPr>
              <a:t>: Deforestation and land conversion degrade ecosystems and carbon storage, exceeding safe levels.</a:t>
            </a:r>
          </a:p>
          <a:p>
            <a:pPr algn="l">
              <a:lnSpc>
                <a:spcPct val="100000"/>
              </a:lnSpc>
              <a:spcAft>
                <a:spcPts val="0"/>
              </a:spcAft>
              <a:buFont typeface="+mj-lt"/>
              <a:buAutoNum type="arabicPeriod"/>
            </a:pPr>
            <a:r>
              <a:rPr lang="en-GB" sz="1600" b="1" i="0" dirty="0">
                <a:solidFill>
                  <a:srgbClr val="000000"/>
                </a:solidFill>
                <a:effectLst/>
                <a:latin typeface="-apple-system"/>
              </a:rPr>
              <a:t>Biosphere Integrity</a:t>
            </a:r>
            <a:r>
              <a:rPr lang="en-GB" sz="1600" b="0" i="0" dirty="0">
                <a:solidFill>
                  <a:srgbClr val="000000"/>
                </a:solidFill>
                <a:effectLst/>
                <a:latin typeface="-apple-system"/>
              </a:rPr>
              <a:t>: Declining biodiversity weakens the planet’s self-regulation, with genetic and functional diversity below safe thresholds.</a:t>
            </a:r>
          </a:p>
        </p:txBody>
      </p:sp>
      <p:sp>
        <p:nvSpPr>
          <p:cNvPr id="5" name="Datumsplatzhalter 4">
            <a:extLst>
              <a:ext uri="{FF2B5EF4-FFF2-40B4-BE49-F238E27FC236}">
                <a16:creationId xmlns:a16="http://schemas.microsoft.com/office/drawing/2014/main" id="{F0450DF2-8110-0047-E3BC-384C01510C7B}"/>
              </a:ext>
            </a:extLst>
          </p:cNvPr>
          <p:cNvSpPr>
            <a:spLocks noGrp="1"/>
          </p:cNvSpPr>
          <p:nvPr>
            <p:ph type="dt" sz="half" idx="10"/>
          </p:nvPr>
        </p:nvSpPr>
        <p:spPr/>
        <p:txBody>
          <a:bodyPr/>
          <a:lstStyle/>
          <a:p>
            <a:r>
              <a:rPr lang="en-GB" dirty="0"/>
              <a:t>(Stockholm Resilience Centre, 2024)</a:t>
            </a:r>
          </a:p>
        </p:txBody>
      </p:sp>
      <p:sp>
        <p:nvSpPr>
          <p:cNvPr id="6" name="Fußzeilenplatzhalter 5">
            <a:extLst>
              <a:ext uri="{FF2B5EF4-FFF2-40B4-BE49-F238E27FC236}">
                <a16:creationId xmlns:a16="http://schemas.microsoft.com/office/drawing/2014/main" id="{863AC717-E2CF-0708-E459-737B305D09AB}"/>
              </a:ext>
            </a:extLst>
          </p:cNvPr>
          <p:cNvSpPr>
            <a:spLocks noGrp="1"/>
          </p:cNvSpPr>
          <p:nvPr>
            <p:ph type="ftr" sz="quarter" idx="11"/>
          </p:nvPr>
        </p:nvSpPr>
        <p:spPr/>
        <p:txBody>
          <a:bodyPr/>
          <a:lstStyle/>
          <a:p>
            <a:r>
              <a:rPr lang="en-GB" dirty="0"/>
              <a:t>KMH / Intro Circularity</a:t>
            </a:r>
          </a:p>
        </p:txBody>
      </p:sp>
      <p:pic>
        <p:nvPicPr>
          <p:cNvPr id="16386" name="Picture 2">
            <a:extLst>
              <a:ext uri="{FF2B5EF4-FFF2-40B4-BE49-F238E27FC236}">
                <a16:creationId xmlns:a16="http://schemas.microsoft.com/office/drawing/2014/main" id="{0ED71673-95F2-0FBB-5488-29AD978AF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603" y="1265638"/>
            <a:ext cx="4621646" cy="436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2651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DB73EB3-EE18-66C2-44E2-E02C3B7EF42D}"/>
              </a:ext>
            </a:extLst>
          </p:cNvPr>
          <p:cNvSpPr>
            <a:spLocks noGrp="1"/>
          </p:cNvSpPr>
          <p:nvPr>
            <p:ph type="sldNum" sz="quarter" idx="12"/>
          </p:nvPr>
        </p:nvSpPr>
        <p:spPr/>
        <p:txBody>
          <a:bodyPr/>
          <a:lstStyle/>
          <a:p>
            <a:fld id="{D836C0FE-70CA-4950-82D6-CF602CC2B770}" type="slidenum">
              <a:rPr lang="en-GB" smtClean="0"/>
              <a:t>66</a:t>
            </a:fld>
            <a:endParaRPr lang="en-GB" dirty="0"/>
          </a:p>
        </p:txBody>
      </p:sp>
      <p:sp>
        <p:nvSpPr>
          <p:cNvPr id="3" name="Titel 2">
            <a:extLst>
              <a:ext uri="{FF2B5EF4-FFF2-40B4-BE49-F238E27FC236}">
                <a16:creationId xmlns:a16="http://schemas.microsoft.com/office/drawing/2014/main" id="{6621DCD5-E99A-D8A2-BA81-9A51A0597F34}"/>
              </a:ext>
            </a:extLst>
          </p:cNvPr>
          <p:cNvSpPr>
            <a:spLocks noGrp="1"/>
          </p:cNvSpPr>
          <p:nvPr>
            <p:ph type="title"/>
          </p:nvPr>
        </p:nvSpPr>
        <p:spPr>
          <a:xfrm>
            <a:off x="408000" y="549000"/>
            <a:ext cx="3403637" cy="792000"/>
          </a:xfrm>
        </p:spPr>
        <p:txBody>
          <a:bodyPr/>
          <a:lstStyle/>
          <a:p>
            <a:pPr>
              <a:lnSpc>
                <a:spcPct val="150000"/>
              </a:lnSpc>
            </a:pPr>
            <a:r>
              <a:rPr lang="en-GB" dirty="0"/>
              <a:t>Conclusion:</a:t>
            </a:r>
            <a:br>
              <a:rPr lang="en-GB" dirty="0"/>
            </a:br>
            <a:r>
              <a:rPr lang="en-GB" dirty="0"/>
              <a:t>Our understanding of development is too resource intense</a:t>
            </a:r>
          </a:p>
        </p:txBody>
      </p:sp>
      <p:sp>
        <p:nvSpPr>
          <p:cNvPr id="5" name="Datumsplatzhalter 4">
            <a:extLst>
              <a:ext uri="{FF2B5EF4-FFF2-40B4-BE49-F238E27FC236}">
                <a16:creationId xmlns:a16="http://schemas.microsoft.com/office/drawing/2014/main" id="{72CCECB6-4139-14F0-283E-4B23E372C492}"/>
              </a:ext>
            </a:extLst>
          </p:cNvPr>
          <p:cNvSpPr>
            <a:spLocks noGrp="1"/>
          </p:cNvSpPr>
          <p:nvPr>
            <p:ph type="dt" sz="half" idx="10"/>
          </p:nvPr>
        </p:nvSpPr>
        <p:spPr/>
        <p:txBody>
          <a:bodyPr/>
          <a:lstStyle/>
          <a:p>
            <a:r>
              <a:rPr lang="en-GB" dirty="0"/>
              <a:t>(Global Footprint Network, 2020)</a:t>
            </a:r>
          </a:p>
        </p:txBody>
      </p:sp>
      <p:sp>
        <p:nvSpPr>
          <p:cNvPr id="6" name="Fußzeilenplatzhalter 5">
            <a:extLst>
              <a:ext uri="{FF2B5EF4-FFF2-40B4-BE49-F238E27FC236}">
                <a16:creationId xmlns:a16="http://schemas.microsoft.com/office/drawing/2014/main" id="{CB747EDF-7116-D98F-84D3-695F69BD14DC}"/>
              </a:ext>
            </a:extLst>
          </p:cNvPr>
          <p:cNvSpPr>
            <a:spLocks noGrp="1"/>
          </p:cNvSpPr>
          <p:nvPr>
            <p:ph type="ftr" sz="quarter" idx="11"/>
          </p:nvPr>
        </p:nvSpPr>
        <p:spPr/>
        <p:txBody>
          <a:bodyPr/>
          <a:lstStyle/>
          <a:p>
            <a:r>
              <a:rPr lang="en-GB" dirty="0"/>
              <a:t>KMH / Intro Circularity</a:t>
            </a:r>
          </a:p>
        </p:txBody>
      </p:sp>
      <p:pic>
        <p:nvPicPr>
          <p:cNvPr id="9218" name="Picture 2">
            <a:hlinkClick r:id="rId2"/>
            <a:extLst>
              <a:ext uri="{FF2B5EF4-FFF2-40B4-BE49-F238E27FC236}">
                <a16:creationId xmlns:a16="http://schemas.microsoft.com/office/drawing/2014/main" id="{AB47606F-8511-0F9C-D33F-ECDD64D5E5F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98963" y="405000"/>
            <a:ext cx="7700481"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28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67</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a:xfrm>
            <a:off x="695326" y="333000"/>
            <a:ext cx="2335873" cy="792000"/>
          </a:xfrm>
        </p:spPr>
        <p:txBody>
          <a:bodyPr/>
          <a:lstStyle/>
          <a:p>
            <a:pPr>
              <a:lnSpc>
                <a:spcPct val="150000"/>
              </a:lnSpc>
            </a:pPr>
            <a:r>
              <a:rPr lang="en-GB" dirty="0"/>
              <a:t>And the consequences of crossing planetary boundaries?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134" t="11292" r="17080" b="3250"/>
          <a:stretch/>
        </p:blipFill>
        <p:spPr>
          <a:xfrm>
            <a:off x="3679199" y="333000"/>
            <a:ext cx="7888801" cy="5764371"/>
          </a:xfrm>
          <a:prstGeom prst="rect">
            <a:avLst/>
          </a:prstGeom>
          <a:ln w="6350">
            <a:noFill/>
          </a:ln>
          <a:effectLst/>
        </p:spPr>
      </p:pic>
    </p:spTree>
    <p:extLst>
      <p:ext uri="{BB962C8B-B14F-4D97-AF65-F5344CB8AC3E}">
        <p14:creationId xmlns:p14="http://schemas.microsoft.com/office/powerpoint/2010/main" val="40727787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51A76F7-FC25-7D39-131F-54A654A8FAA0}"/>
              </a:ext>
            </a:extLst>
          </p:cNvPr>
          <p:cNvSpPr>
            <a:spLocks noGrp="1"/>
          </p:cNvSpPr>
          <p:nvPr>
            <p:ph type="sldNum" sz="quarter" idx="12"/>
          </p:nvPr>
        </p:nvSpPr>
        <p:spPr/>
        <p:txBody>
          <a:bodyPr/>
          <a:lstStyle/>
          <a:p>
            <a:fld id="{D836C0FE-70CA-4950-82D6-CF602CC2B770}" type="slidenum">
              <a:rPr lang="en-GB" smtClean="0"/>
              <a:t>68</a:t>
            </a:fld>
            <a:endParaRPr lang="en-GB" dirty="0"/>
          </a:p>
        </p:txBody>
      </p:sp>
      <p:sp>
        <p:nvSpPr>
          <p:cNvPr id="3" name="Titel 2">
            <a:extLst>
              <a:ext uri="{FF2B5EF4-FFF2-40B4-BE49-F238E27FC236}">
                <a16:creationId xmlns:a16="http://schemas.microsoft.com/office/drawing/2014/main" id="{951793C3-A54F-0B50-F1D5-5B908B4BCC04}"/>
              </a:ext>
            </a:extLst>
          </p:cNvPr>
          <p:cNvSpPr>
            <a:spLocks noGrp="1"/>
          </p:cNvSpPr>
          <p:nvPr>
            <p:ph type="title"/>
          </p:nvPr>
        </p:nvSpPr>
        <p:spPr>
          <a:xfrm>
            <a:off x="695326" y="549000"/>
            <a:ext cx="9792674" cy="792000"/>
          </a:xfrm>
        </p:spPr>
        <p:txBody>
          <a:bodyPr/>
          <a:lstStyle/>
          <a:p>
            <a:r>
              <a:rPr lang="en-GB" dirty="0"/>
              <a:t>And the consequences of crossing planetary boundaries?</a:t>
            </a:r>
          </a:p>
        </p:txBody>
      </p:sp>
      <p:sp>
        <p:nvSpPr>
          <p:cNvPr id="5" name="Datumsplatzhalter 4">
            <a:extLst>
              <a:ext uri="{FF2B5EF4-FFF2-40B4-BE49-F238E27FC236}">
                <a16:creationId xmlns:a16="http://schemas.microsoft.com/office/drawing/2014/main" id="{3D88EF3A-F338-EDC0-8C60-16C2A90C687A}"/>
              </a:ext>
            </a:extLst>
          </p:cNvPr>
          <p:cNvSpPr>
            <a:spLocks noGrp="1"/>
          </p:cNvSpPr>
          <p:nvPr>
            <p:ph type="dt" sz="half" idx="10"/>
          </p:nvPr>
        </p:nvSpPr>
        <p:spPr/>
        <p:txBody>
          <a:bodyPr/>
          <a:lstStyle/>
          <a:p>
            <a:r>
              <a:rPr lang="en-GB" dirty="0"/>
              <a:t>(CDPH, 2024)</a:t>
            </a:r>
          </a:p>
        </p:txBody>
      </p:sp>
      <p:sp>
        <p:nvSpPr>
          <p:cNvPr id="6" name="Fußzeilenplatzhalter 5">
            <a:extLst>
              <a:ext uri="{FF2B5EF4-FFF2-40B4-BE49-F238E27FC236}">
                <a16:creationId xmlns:a16="http://schemas.microsoft.com/office/drawing/2014/main" id="{82C26F75-0DBC-6ECE-E0E5-435049199BFF}"/>
              </a:ext>
            </a:extLst>
          </p:cNvPr>
          <p:cNvSpPr>
            <a:spLocks noGrp="1"/>
          </p:cNvSpPr>
          <p:nvPr>
            <p:ph type="ftr" sz="quarter" idx="11"/>
          </p:nvPr>
        </p:nvSpPr>
        <p:spPr/>
        <p:txBody>
          <a:bodyPr/>
          <a:lstStyle/>
          <a:p>
            <a:r>
              <a:rPr lang="en-GB" dirty="0"/>
              <a:t>KMH / Intro Circularity</a:t>
            </a:r>
          </a:p>
        </p:txBody>
      </p:sp>
      <p:pic>
        <p:nvPicPr>
          <p:cNvPr id="4098" name="Picture 2" descr="CDPH Diagram - Impacts of Climate Change on Human Health">
            <a:hlinkClick r:id="rId2"/>
            <a:extLst>
              <a:ext uri="{FF2B5EF4-FFF2-40B4-BE49-F238E27FC236}">
                <a16:creationId xmlns:a16="http://schemas.microsoft.com/office/drawing/2014/main" id="{9892C2EB-8E66-9F24-CA5E-5C8509B3498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51007" y="1485000"/>
            <a:ext cx="8350259" cy="432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23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285DF74-2A6E-FAAD-6E91-77E4BBFCA586}"/>
              </a:ext>
            </a:extLst>
          </p:cNvPr>
          <p:cNvSpPr>
            <a:spLocks noGrp="1"/>
          </p:cNvSpPr>
          <p:nvPr>
            <p:ph type="title"/>
          </p:nvPr>
        </p:nvSpPr>
        <p:spPr/>
        <p:txBody>
          <a:bodyPr/>
          <a:lstStyle/>
          <a:p>
            <a:r>
              <a:rPr lang="en-GB" dirty="0"/>
              <a:t>An example …</a:t>
            </a:r>
          </a:p>
        </p:txBody>
      </p:sp>
      <p:sp>
        <p:nvSpPr>
          <p:cNvPr id="2" name="Foliennummernplatzhalter 1">
            <a:extLst>
              <a:ext uri="{FF2B5EF4-FFF2-40B4-BE49-F238E27FC236}">
                <a16:creationId xmlns:a16="http://schemas.microsoft.com/office/drawing/2014/main" id="{B4C10FF0-C89D-1E99-A6F3-42EE53D9C68F}"/>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69</a:t>
            </a:fld>
            <a:endParaRPr lang="en-GB" dirty="0"/>
          </a:p>
        </p:txBody>
      </p:sp>
      <p:sp>
        <p:nvSpPr>
          <p:cNvPr id="6" name="Fußzeilenplatzhalter 5">
            <a:extLst>
              <a:ext uri="{FF2B5EF4-FFF2-40B4-BE49-F238E27FC236}">
                <a16:creationId xmlns:a16="http://schemas.microsoft.com/office/drawing/2014/main" id="{02C11272-8866-384D-830B-A80A42D05F90}"/>
              </a:ext>
            </a:extLst>
          </p:cNvPr>
          <p:cNvSpPr>
            <a:spLocks noGrp="1"/>
          </p:cNvSpPr>
          <p:nvPr>
            <p:ph type="ftr" sz="quarter" idx="4294967295"/>
          </p:nvPr>
        </p:nvSpPr>
        <p:spPr>
          <a:xfrm>
            <a:off x="0" y="6438900"/>
            <a:ext cx="5113338" cy="144463"/>
          </a:xfrm>
        </p:spPr>
        <p:txBody>
          <a:bodyPr/>
          <a:lstStyle/>
          <a:p>
            <a:r>
              <a:rPr lang="en-GB" dirty="0"/>
              <a:t>KMH / Intro Circularity</a:t>
            </a:r>
          </a:p>
        </p:txBody>
      </p:sp>
    </p:spTree>
    <p:extLst>
      <p:ext uri="{BB962C8B-B14F-4D97-AF65-F5344CB8AC3E}">
        <p14:creationId xmlns:p14="http://schemas.microsoft.com/office/powerpoint/2010/main" val="2078234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BD05789-551F-FFB7-41EB-251467187C31}"/>
              </a:ext>
            </a:extLst>
          </p:cNvPr>
          <p:cNvSpPr>
            <a:spLocks noGrp="1"/>
          </p:cNvSpPr>
          <p:nvPr>
            <p:ph type="sldNum" sz="quarter" idx="12"/>
          </p:nvPr>
        </p:nvSpPr>
        <p:spPr/>
        <p:txBody>
          <a:bodyPr/>
          <a:lstStyle/>
          <a:p>
            <a:fld id="{9C057DB4-583E-41A7-BD94-987342018C17}" type="slidenum">
              <a:rPr lang="en-GB" smtClean="0"/>
              <a:pPr/>
              <a:t>7</a:t>
            </a:fld>
            <a:endParaRPr lang="en-GB" dirty="0"/>
          </a:p>
        </p:txBody>
      </p:sp>
      <p:sp>
        <p:nvSpPr>
          <p:cNvPr id="2" name="Titel 1">
            <a:extLst>
              <a:ext uri="{FF2B5EF4-FFF2-40B4-BE49-F238E27FC236}">
                <a16:creationId xmlns:a16="http://schemas.microsoft.com/office/drawing/2014/main" id="{6C59A0E3-4F2D-1CA9-CE69-5BCB73BFB625}"/>
              </a:ext>
            </a:extLst>
          </p:cNvPr>
          <p:cNvSpPr>
            <a:spLocks noGrp="1"/>
          </p:cNvSpPr>
          <p:nvPr>
            <p:ph type="title"/>
          </p:nvPr>
        </p:nvSpPr>
        <p:spPr>
          <a:xfrm>
            <a:off x="695326" y="621000"/>
            <a:ext cx="8928100" cy="792000"/>
          </a:xfrm>
        </p:spPr>
        <p:txBody>
          <a:bodyPr/>
          <a:lstStyle/>
          <a:p>
            <a:r>
              <a:rPr lang="en-GB" dirty="0"/>
              <a:t>What is driving us:</a:t>
            </a:r>
          </a:p>
        </p:txBody>
      </p:sp>
      <p:sp>
        <p:nvSpPr>
          <p:cNvPr id="3" name="Fußzeilenplatzhalter 2">
            <a:extLst>
              <a:ext uri="{FF2B5EF4-FFF2-40B4-BE49-F238E27FC236}">
                <a16:creationId xmlns:a16="http://schemas.microsoft.com/office/drawing/2014/main" id="{68D8A9FC-57A2-207B-30F4-00C721CE4CC6}"/>
              </a:ext>
            </a:extLst>
          </p:cNvPr>
          <p:cNvSpPr>
            <a:spLocks noGrp="1"/>
          </p:cNvSpPr>
          <p:nvPr>
            <p:ph type="ftr" sz="quarter" idx="11"/>
          </p:nvPr>
        </p:nvSpPr>
        <p:spPr/>
        <p:txBody>
          <a:bodyPr/>
          <a:lstStyle/>
          <a:p>
            <a:r>
              <a:rPr lang="en-GB" dirty="0"/>
              <a:t>KMH | L POS</a:t>
            </a:r>
          </a:p>
        </p:txBody>
      </p:sp>
      <p:sp>
        <p:nvSpPr>
          <p:cNvPr id="9" name="Textplatzhalter 8">
            <a:extLst>
              <a:ext uri="{FF2B5EF4-FFF2-40B4-BE49-F238E27FC236}">
                <a16:creationId xmlns:a16="http://schemas.microsoft.com/office/drawing/2014/main" id="{5AF7C075-A463-3BC8-9B0D-1B1CE70059A1}"/>
              </a:ext>
            </a:extLst>
          </p:cNvPr>
          <p:cNvSpPr>
            <a:spLocks noGrp="1"/>
          </p:cNvSpPr>
          <p:nvPr>
            <p:ph type="body" sz="quarter" idx="4294967295"/>
          </p:nvPr>
        </p:nvSpPr>
        <p:spPr>
          <a:xfrm>
            <a:off x="534988" y="1304925"/>
            <a:ext cx="6324600" cy="4962525"/>
          </a:xfrm>
        </p:spPr>
        <p:txBody>
          <a:bodyPr/>
          <a:lstStyle/>
          <a:p>
            <a:r>
              <a:rPr lang="en-GB" b="1" dirty="0"/>
              <a:t>Maslow's pyramid of needs (1943):</a:t>
            </a:r>
          </a:p>
          <a:p>
            <a:pPr lvl="1"/>
            <a:r>
              <a:rPr lang="en-GB" dirty="0"/>
              <a:t>Deficiency needs:</a:t>
            </a:r>
          </a:p>
          <a:p>
            <a:pPr lvl="2"/>
            <a:r>
              <a:rPr lang="en-GB" dirty="0"/>
              <a:t>More or less "clear" boundaries</a:t>
            </a:r>
          </a:p>
          <a:p>
            <a:pPr lvl="2"/>
            <a:r>
              <a:rPr lang="en-GB" dirty="0"/>
              <a:t>Satisfiable</a:t>
            </a:r>
          </a:p>
          <a:p>
            <a:pPr lvl="1"/>
            <a:r>
              <a:rPr lang="en-GB" dirty="0"/>
              <a:t>Growth needs:</a:t>
            </a:r>
          </a:p>
          <a:p>
            <a:pPr lvl="2"/>
            <a:r>
              <a:rPr lang="en-GB" dirty="0"/>
              <a:t>No limits "upwards"</a:t>
            </a:r>
          </a:p>
          <a:p>
            <a:pPr lvl="2"/>
            <a:r>
              <a:rPr lang="en-GB" dirty="0"/>
              <a:t>👉 not finally satisfiable</a:t>
            </a:r>
          </a:p>
        </p:txBody>
      </p:sp>
      <p:pic>
        <p:nvPicPr>
          <p:cNvPr id="1026" name="Picture 2">
            <a:hlinkClick r:id="rId2"/>
            <a:extLst>
              <a:ext uri="{FF2B5EF4-FFF2-40B4-BE49-F238E27FC236}">
                <a16:creationId xmlns:a16="http://schemas.microsoft.com/office/drawing/2014/main" id="{9731075A-4252-100A-06D9-955FEC72717C}"/>
              </a:ext>
            </a:extLst>
          </p:cNvPr>
          <p:cNvPicPr>
            <a:picLocks noGrp="1" noChangeAspect="1" noChangeArrowheads="1"/>
          </p:cNvPicPr>
          <p:nvPr>
            <p:ph type="pic" sz="quarter" idx="4294967295"/>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719" b="-1719"/>
          <a:stretch/>
        </p:blipFill>
        <p:spPr bwMode="auto">
          <a:xfrm>
            <a:off x="6327740" y="667296"/>
            <a:ext cx="4838608" cy="37045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Freihand 4">
                <a:extLst>
                  <a:ext uri="{FF2B5EF4-FFF2-40B4-BE49-F238E27FC236}">
                    <a16:creationId xmlns:a16="http://schemas.microsoft.com/office/drawing/2014/main" id="{F7F3FE50-C8F6-3A47-6F9A-56617B39E61B}"/>
                  </a:ext>
                </a:extLst>
              </p14:cNvPr>
              <p14:cNvContentPartPr/>
              <p14:nvPr/>
            </p14:nvContentPartPr>
            <p14:xfrm>
              <a:off x="6055816" y="4372135"/>
              <a:ext cx="5177760" cy="684480"/>
            </p14:xfrm>
          </p:contentPart>
        </mc:Choice>
        <mc:Fallback xmlns="">
          <p:pic>
            <p:nvPicPr>
              <p:cNvPr id="5" name="Freihand 4">
                <a:extLst>
                  <a:ext uri="{FF2B5EF4-FFF2-40B4-BE49-F238E27FC236}">
                    <a16:creationId xmlns:a16="http://schemas.microsoft.com/office/drawing/2014/main" id="{F7F3FE50-C8F6-3A47-6F9A-56617B39E61B}"/>
                  </a:ext>
                </a:extLst>
              </p:cNvPr>
              <p:cNvPicPr/>
              <p:nvPr/>
            </p:nvPicPr>
            <p:blipFill>
              <a:blip r:embed="rId5"/>
              <a:stretch>
                <a:fillRect/>
              </a:stretch>
            </p:blipFill>
            <p:spPr>
              <a:xfrm>
                <a:off x="6046816" y="4363133"/>
                <a:ext cx="5195401" cy="7021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Freihand 5">
                <a:extLst>
                  <a:ext uri="{FF2B5EF4-FFF2-40B4-BE49-F238E27FC236}">
                    <a16:creationId xmlns:a16="http://schemas.microsoft.com/office/drawing/2014/main" id="{D029CCEE-35EB-31DE-DAAC-843A43A2C986}"/>
                  </a:ext>
                </a:extLst>
              </p14:cNvPr>
              <p14:cNvContentPartPr/>
              <p14:nvPr/>
            </p14:nvContentPartPr>
            <p14:xfrm>
              <a:off x="5730376" y="5125735"/>
              <a:ext cx="1413600" cy="683040"/>
            </p14:xfrm>
          </p:contentPart>
        </mc:Choice>
        <mc:Fallback xmlns="">
          <p:pic>
            <p:nvPicPr>
              <p:cNvPr id="6" name="Freihand 5">
                <a:extLst>
                  <a:ext uri="{FF2B5EF4-FFF2-40B4-BE49-F238E27FC236}">
                    <a16:creationId xmlns:a16="http://schemas.microsoft.com/office/drawing/2014/main" id="{D029CCEE-35EB-31DE-DAAC-843A43A2C986}"/>
                  </a:ext>
                </a:extLst>
              </p:cNvPr>
              <p:cNvPicPr/>
              <p:nvPr/>
            </p:nvPicPr>
            <p:blipFill>
              <a:blip r:embed="rId7"/>
              <a:stretch>
                <a:fillRect/>
              </a:stretch>
            </p:blipFill>
            <p:spPr>
              <a:xfrm>
                <a:off x="5721374" y="5116733"/>
                <a:ext cx="1431243" cy="70068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EA7E5310-1E16-95F3-264F-2E6C4E38C7D3}"/>
                  </a:ext>
                </a:extLst>
              </p14:cNvPr>
              <p14:cNvContentPartPr/>
              <p14:nvPr/>
            </p14:nvContentPartPr>
            <p14:xfrm>
              <a:off x="7162216" y="5053735"/>
              <a:ext cx="4478400" cy="768000"/>
            </p14:xfrm>
          </p:contentPart>
        </mc:Choice>
        <mc:Fallback xmlns="">
          <p:pic>
            <p:nvPicPr>
              <p:cNvPr id="7" name="Freihand 6">
                <a:extLst>
                  <a:ext uri="{FF2B5EF4-FFF2-40B4-BE49-F238E27FC236}">
                    <a16:creationId xmlns:a16="http://schemas.microsoft.com/office/drawing/2014/main" id="{EA7E5310-1E16-95F3-264F-2E6C4E38C7D3}"/>
                  </a:ext>
                </a:extLst>
              </p:cNvPr>
              <p:cNvPicPr/>
              <p:nvPr/>
            </p:nvPicPr>
            <p:blipFill>
              <a:blip r:embed="rId9"/>
              <a:stretch>
                <a:fillRect/>
              </a:stretch>
            </p:blipFill>
            <p:spPr>
              <a:xfrm>
                <a:off x="7153216" y="5044734"/>
                <a:ext cx="4496040" cy="78564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Freihand 9">
                <a:extLst>
                  <a:ext uri="{FF2B5EF4-FFF2-40B4-BE49-F238E27FC236}">
                    <a16:creationId xmlns:a16="http://schemas.microsoft.com/office/drawing/2014/main" id="{2467A8E0-F789-C85A-CEE5-8A7CB73269E7}"/>
                  </a:ext>
                </a:extLst>
              </p14:cNvPr>
              <p14:cNvContentPartPr/>
              <p14:nvPr/>
            </p14:nvContentPartPr>
            <p14:xfrm>
              <a:off x="-249393" y="498335"/>
              <a:ext cx="480" cy="480"/>
            </p14:xfrm>
          </p:contentPart>
        </mc:Choice>
        <mc:Fallback xmlns="">
          <p:pic>
            <p:nvPicPr>
              <p:cNvPr id="10" name="Freihand 9">
                <a:extLst>
                  <a:ext uri="{FF2B5EF4-FFF2-40B4-BE49-F238E27FC236}">
                    <a16:creationId xmlns:a16="http://schemas.microsoft.com/office/drawing/2014/main" id="{2467A8E0-F789-C85A-CEE5-8A7CB73269E7}"/>
                  </a:ext>
                </a:extLst>
              </p:cNvPr>
              <p:cNvPicPr/>
              <p:nvPr/>
            </p:nvPicPr>
            <p:blipFill>
              <a:blip r:embed="rId11"/>
              <a:stretch>
                <a:fillRect/>
              </a:stretch>
            </p:blipFill>
            <p:spPr>
              <a:xfrm>
                <a:off x="-261393" y="486335"/>
                <a:ext cx="2400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Freihand 11">
                <a:extLst>
                  <a:ext uri="{FF2B5EF4-FFF2-40B4-BE49-F238E27FC236}">
                    <a16:creationId xmlns:a16="http://schemas.microsoft.com/office/drawing/2014/main" id="{B8A0166E-F334-1DFD-E556-E4D090003247}"/>
                  </a:ext>
                </a:extLst>
              </p14:cNvPr>
              <p14:cNvContentPartPr/>
              <p14:nvPr/>
            </p14:nvContentPartPr>
            <p14:xfrm>
              <a:off x="-3162860" y="660320"/>
              <a:ext cx="480" cy="480"/>
            </p14:xfrm>
          </p:contentPart>
        </mc:Choice>
        <mc:Fallback xmlns="">
          <p:pic>
            <p:nvPicPr>
              <p:cNvPr id="12" name="Freihand 11">
                <a:extLst>
                  <a:ext uri="{FF2B5EF4-FFF2-40B4-BE49-F238E27FC236}">
                    <a16:creationId xmlns:a16="http://schemas.microsoft.com/office/drawing/2014/main" id="{B8A0166E-F334-1DFD-E556-E4D090003247}"/>
                  </a:ext>
                </a:extLst>
              </p:cNvPr>
              <p:cNvPicPr/>
              <p:nvPr/>
            </p:nvPicPr>
            <p:blipFill>
              <a:blip r:embed="rId11"/>
              <a:stretch>
                <a:fillRect/>
              </a:stretch>
            </p:blipFill>
            <p:spPr>
              <a:xfrm>
                <a:off x="-3174860" y="648320"/>
                <a:ext cx="24000" cy="24000"/>
              </a:xfrm>
              <a:prstGeom prst="rect">
                <a:avLst/>
              </a:prstGeom>
            </p:spPr>
          </p:pic>
        </mc:Fallback>
      </mc:AlternateContent>
      <p:sp>
        <p:nvSpPr>
          <p:cNvPr id="15" name="Textfeld 14">
            <a:extLst>
              <a:ext uri="{FF2B5EF4-FFF2-40B4-BE49-F238E27FC236}">
                <a16:creationId xmlns:a16="http://schemas.microsoft.com/office/drawing/2014/main" id="{34555553-80A9-B2E9-8CC9-275BFB2A93DA}"/>
              </a:ext>
            </a:extLst>
          </p:cNvPr>
          <p:cNvSpPr txBox="1"/>
          <p:nvPr/>
        </p:nvSpPr>
        <p:spPr>
          <a:xfrm>
            <a:off x="7414600" y="4465657"/>
            <a:ext cx="2536824" cy="461665"/>
          </a:xfrm>
          <a:prstGeom prst="rect">
            <a:avLst/>
          </a:prstGeom>
          <a:noFill/>
        </p:spPr>
        <p:txBody>
          <a:bodyPr wrap="square">
            <a:spAutoFit/>
          </a:bodyPr>
          <a:lstStyle/>
          <a:p>
            <a:pPr algn="ctr"/>
            <a:r>
              <a:rPr lang="en-GB" sz="2400" b="1" spc="400" dirty="0">
                <a:solidFill>
                  <a:srgbClr val="FF0000"/>
                </a:solidFill>
                <a:latin typeface="Calibri" panose="020F0502020204030204" pitchFamily="34" charset="0"/>
                <a:ea typeface="Calibri" panose="020F0502020204030204" pitchFamily="34" charset="0"/>
                <a:cs typeface="Calibri" panose="020F0502020204030204" pitchFamily="34" charset="0"/>
              </a:rPr>
              <a:t>WLAN</a:t>
            </a:r>
            <a:endParaRPr lang="en-GB" sz="2400" spc="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CCAB658-8AAB-838A-66C2-C119487FE580}"/>
              </a:ext>
            </a:extLst>
          </p:cNvPr>
          <p:cNvSpPr txBox="1"/>
          <p:nvPr/>
        </p:nvSpPr>
        <p:spPr>
          <a:xfrm>
            <a:off x="7414600" y="5177505"/>
            <a:ext cx="2536824" cy="461665"/>
          </a:xfrm>
          <a:prstGeom prst="rect">
            <a:avLst/>
          </a:prstGeom>
          <a:noFill/>
        </p:spPr>
        <p:txBody>
          <a:bodyPr wrap="square">
            <a:spAutoFit/>
          </a:bodyPr>
          <a:lstStyle/>
          <a:p>
            <a:pPr algn="ctr"/>
            <a:r>
              <a:rPr lang="en-GB" sz="2400" b="1" spc="400" dirty="0">
                <a:solidFill>
                  <a:srgbClr val="00A0D7"/>
                </a:solidFill>
                <a:latin typeface="Calibri" panose="020F0502020204030204" pitchFamily="34" charset="0"/>
                <a:ea typeface="Calibri" panose="020F0502020204030204" pitchFamily="34" charset="0"/>
                <a:cs typeface="Calibri" panose="020F0502020204030204" pitchFamily="34" charset="0"/>
              </a:rPr>
              <a:t>Battery</a:t>
            </a:r>
            <a:endParaRPr lang="en-GB" sz="2400" spc="400" dirty="0">
              <a:solidFill>
                <a:srgbClr val="00A0D7"/>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Datumsplatzhalter 13">
            <a:extLst>
              <a:ext uri="{FF2B5EF4-FFF2-40B4-BE49-F238E27FC236}">
                <a16:creationId xmlns:a16="http://schemas.microsoft.com/office/drawing/2014/main" id="{F7A00DD2-7153-DC72-ED04-B4D1787A5362}"/>
              </a:ext>
            </a:extLst>
          </p:cNvPr>
          <p:cNvSpPr>
            <a:spLocks noGrp="1"/>
          </p:cNvSpPr>
          <p:nvPr>
            <p:ph type="dt" sz="half" idx="10"/>
          </p:nvPr>
        </p:nvSpPr>
        <p:spPr/>
        <p:txBody>
          <a:bodyPr/>
          <a:lstStyle/>
          <a:p>
            <a:r>
              <a:rPr lang="en-GB" dirty="0"/>
              <a:t>(Mulligan, 2018:41)</a:t>
            </a:r>
          </a:p>
        </p:txBody>
      </p:sp>
      <p:cxnSp>
        <p:nvCxnSpPr>
          <p:cNvPr id="11" name="Gerader Verbinder 10">
            <a:extLst>
              <a:ext uri="{FF2B5EF4-FFF2-40B4-BE49-F238E27FC236}">
                <a16:creationId xmlns:a16="http://schemas.microsoft.com/office/drawing/2014/main" id="{7189855E-5AC8-3E7A-FC57-A1C294211204}"/>
              </a:ext>
            </a:extLst>
          </p:cNvPr>
          <p:cNvCxnSpPr/>
          <p:nvPr/>
        </p:nvCxnSpPr>
        <p:spPr>
          <a:xfrm flipH="1">
            <a:off x="5694164" y="2780928"/>
            <a:ext cx="4175498"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3" name="Textfeld 12">
            <a:extLst>
              <a:ext uri="{FF2B5EF4-FFF2-40B4-BE49-F238E27FC236}">
                <a16:creationId xmlns:a16="http://schemas.microsoft.com/office/drawing/2014/main" id="{1B7CE8CE-1A5B-E9B4-32EC-BD3165E60EAA}"/>
              </a:ext>
            </a:extLst>
          </p:cNvPr>
          <p:cNvSpPr txBox="1"/>
          <p:nvPr/>
        </p:nvSpPr>
        <p:spPr>
          <a:xfrm rot="16200000">
            <a:off x="5434816" y="3321423"/>
            <a:ext cx="942743" cy="571182"/>
          </a:xfrm>
          <a:prstGeom prst="rect">
            <a:avLst/>
          </a:prstGeom>
          <a:noFill/>
        </p:spPr>
        <p:txBody>
          <a:bodyPr wrap="square" lIns="0" tIns="0" rIns="0" bIns="0" rtlCol="0">
            <a:spAutoFit/>
          </a:bodyPr>
          <a:lstStyle/>
          <a:p>
            <a:pPr algn="ctr">
              <a:lnSpc>
                <a:spcPct val="120000"/>
              </a:lnSpc>
              <a:spcBef>
                <a:spcPts val="800"/>
              </a:spcBef>
            </a:pPr>
            <a:r>
              <a:rPr lang="en-GB" sz="1600" b="1" dirty="0">
                <a:solidFill>
                  <a:schemeClr val="accent2"/>
                </a:solidFill>
              </a:rPr>
              <a:t>Deficiency needs</a:t>
            </a:r>
          </a:p>
        </p:txBody>
      </p:sp>
      <p:sp>
        <p:nvSpPr>
          <p:cNvPr id="17" name="Textfeld 16">
            <a:extLst>
              <a:ext uri="{FF2B5EF4-FFF2-40B4-BE49-F238E27FC236}">
                <a16:creationId xmlns:a16="http://schemas.microsoft.com/office/drawing/2014/main" id="{FFA64A2D-CFE8-C813-D567-1114E04EA104}"/>
              </a:ext>
            </a:extLst>
          </p:cNvPr>
          <p:cNvSpPr txBox="1"/>
          <p:nvPr/>
        </p:nvSpPr>
        <p:spPr>
          <a:xfrm rot="16200000">
            <a:off x="5434817" y="1532084"/>
            <a:ext cx="942743" cy="571182"/>
          </a:xfrm>
          <a:prstGeom prst="rect">
            <a:avLst/>
          </a:prstGeom>
          <a:noFill/>
        </p:spPr>
        <p:txBody>
          <a:bodyPr wrap="square" lIns="0" tIns="0" rIns="0" bIns="0" rtlCol="0">
            <a:spAutoFit/>
          </a:bodyPr>
          <a:lstStyle/>
          <a:p>
            <a:pPr algn="ctr">
              <a:lnSpc>
                <a:spcPct val="120000"/>
              </a:lnSpc>
              <a:spcBef>
                <a:spcPts val="800"/>
              </a:spcBef>
            </a:pPr>
            <a:r>
              <a:rPr lang="en-GB" sz="1600" b="1" dirty="0">
                <a:solidFill>
                  <a:schemeClr val="accent2"/>
                </a:solidFill>
              </a:rPr>
              <a:t>Growth needs</a:t>
            </a:r>
          </a:p>
        </p:txBody>
      </p:sp>
    </p:spTree>
    <p:extLst>
      <p:ext uri="{BB962C8B-B14F-4D97-AF65-F5344CB8AC3E}">
        <p14:creationId xmlns:p14="http://schemas.microsoft.com/office/powerpoint/2010/main" val="35830163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E4E05B5-4D18-C31E-3757-B4EC9A576F7A}"/>
              </a:ext>
            </a:extLst>
          </p:cNvPr>
          <p:cNvSpPr>
            <a:spLocks noGrp="1"/>
          </p:cNvSpPr>
          <p:nvPr>
            <p:ph type="title"/>
          </p:nvPr>
        </p:nvSpPr>
        <p:spPr/>
        <p:txBody>
          <a:bodyPr/>
          <a:lstStyle/>
          <a:p>
            <a:r>
              <a:rPr lang="en-GB" dirty="0"/>
              <a:t>Me &amp; my smartphone …</a:t>
            </a:r>
          </a:p>
        </p:txBody>
      </p:sp>
      <p:sp>
        <p:nvSpPr>
          <p:cNvPr id="4" name="Inhaltsplatzhalter 3">
            <a:extLst>
              <a:ext uri="{FF2B5EF4-FFF2-40B4-BE49-F238E27FC236}">
                <a16:creationId xmlns:a16="http://schemas.microsoft.com/office/drawing/2014/main" id="{D7CDBCB9-48E3-AA55-AE45-99D756555095}"/>
              </a:ext>
            </a:extLst>
          </p:cNvPr>
          <p:cNvSpPr>
            <a:spLocks noGrp="1"/>
          </p:cNvSpPr>
          <p:nvPr>
            <p:ph idx="1"/>
          </p:nvPr>
        </p:nvSpPr>
        <p:spPr/>
        <p:txBody>
          <a:bodyPr/>
          <a:lstStyle/>
          <a:p>
            <a:endParaRPr lang="en-GB" dirty="0"/>
          </a:p>
        </p:txBody>
      </p:sp>
      <p:pic>
        <p:nvPicPr>
          <p:cNvPr id="2050" name="Picture 6" descr="New iPhone">
            <a:hlinkClick r:id="rId2"/>
            <a:extLst>
              <a:ext uri="{FF2B5EF4-FFF2-40B4-BE49-F238E27FC236}">
                <a16:creationId xmlns:a16="http://schemas.microsoft.com/office/drawing/2014/main" id="{A6435D95-D56D-163A-7177-FED414BE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400" y="-1345461"/>
            <a:ext cx="7128000" cy="4580922"/>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00D0E3BB-07B0-C686-2326-FB668DAA0458}"/>
              </a:ext>
            </a:extLst>
          </p:cNvPr>
          <p:cNvSpPr>
            <a:spLocks noGrp="1"/>
          </p:cNvSpPr>
          <p:nvPr>
            <p:ph type="dt" sz="half" idx="10"/>
          </p:nvPr>
        </p:nvSpPr>
        <p:spPr/>
        <p:txBody>
          <a:bodyPr/>
          <a:lstStyle/>
          <a:p>
            <a:r>
              <a:rPr lang="en-GB" dirty="0"/>
              <a:t>(Eaters Collective, PD, unsplash)</a:t>
            </a:r>
          </a:p>
        </p:txBody>
      </p:sp>
      <p:sp>
        <p:nvSpPr>
          <p:cNvPr id="6" name="Fußzeilenplatzhalter 5">
            <a:extLst>
              <a:ext uri="{FF2B5EF4-FFF2-40B4-BE49-F238E27FC236}">
                <a16:creationId xmlns:a16="http://schemas.microsoft.com/office/drawing/2014/main" id="{6278C435-99BC-FD8E-92A5-1CC8DE003CF5}"/>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CBE6E4F9-4F2D-C6C4-4C79-608B2D06344F}"/>
              </a:ext>
            </a:extLst>
          </p:cNvPr>
          <p:cNvSpPr>
            <a:spLocks noGrp="1"/>
          </p:cNvSpPr>
          <p:nvPr>
            <p:ph type="sldNum" sz="quarter" idx="12"/>
          </p:nvPr>
        </p:nvSpPr>
        <p:spPr/>
        <p:txBody>
          <a:bodyPr/>
          <a:lstStyle/>
          <a:p>
            <a:fld id="{D836C0FE-70CA-4950-82D6-CF602CC2B770}" type="slidenum">
              <a:rPr lang="en-GB" smtClean="0"/>
              <a:t>70</a:t>
            </a:fld>
            <a:endParaRPr lang="en-GB" dirty="0"/>
          </a:p>
        </p:txBody>
      </p:sp>
      <p:pic>
        <p:nvPicPr>
          <p:cNvPr id="2054" name="WORKimage" descr="Person, die die Lebensmittel fotografiert">
            <a:extLst>
              <a:ext uri="{FF2B5EF4-FFF2-40B4-BE49-F238E27FC236}">
                <a16:creationId xmlns:a16="http://schemas.microsoft.com/office/drawing/2014/main" id="{2E02E30E-D50C-9495-EA0E-22B761154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0000" y="1353763"/>
            <a:ext cx="7209071" cy="4810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19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E4E05B5-4D18-C31E-3757-B4EC9A576F7A}"/>
              </a:ext>
            </a:extLst>
          </p:cNvPr>
          <p:cNvSpPr>
            <a:spLocks noGrp="1"/>
          </p:cNvSpPr>
          <p:nvPr>
            <p:ph type="title"/>
          </p:nvPr>
        </p:nvSpPr>
        <p:spPr/>
        <p:txBody>
          <a:bodyPr/>
          <a:lstStyle/>
          <a:p>
            <a:r>
              <a:rPr lang="en-GB" dirty="0"/>
              <a:t>Me &amp; my smartphone …</a:t>
            </a:r>
          </a:p>
        </p:txBody>
      </p:sp>
      <p:pic>
        <p:nvPicPr>
          <p:cNvPr id="2050" name="Picture 6" descr="New iPhone">
            <a:hlinkClick r:id="rId3"/>
            <a:extLst>
              <a:ext uri="{FF2B5EF4-FFF2-40B4-BE49-F238E27FC236}">
                <a16:creationId xmlns:a16="http://schemas.microsoft.com/office/drawing/2014/main" id="{A6435D95-D56D-163A-7177-FED414BEE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400" y="-1345461"/>
            <a:ext cx="7128000" cy="4580922"/>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00D0E3BB-07B0-C686-2326-FB668DAA0458}"/>
              </a:ext>
            </a:extLst>
          </p:cNvPr>
          <p:cNvSpPr>
            <a:spLocks noGrp="1"/>
          </p:cNvSpPr>
          <p:nvPr>
            <p:ph type="dt" sz="half" idx="10"/>
          </p:nvPr>
        </p:nvSpPr>
        <p:spPr/>
        <p:txBody>
          <a:bodyPr/>
          <a:lstStyle/>
          <a:p>
            <a:r>
              <a:rPr lang="en-GB" dirty="0"/>
              <a:t>(Eaters Collective, PD, unsplash)</a:t>
            </a:r>
          </a:p>
        </p:txBody>
      </p:sp>
      <p:sp>
        <p:nvSpPr>
          <p:cNvPr id="6" name="Fußzeilenplatzhalter 5">
            <a:extLst>
              <a:ext uri="{FF2B5EF4-FFF2-40B4-BE49-F238E27FC236}">
                <a16:creationId xmlns:a16="http://schemas.microsoft.com/office/drawing/2014/main" id="{6278C435-99BC-FD8E-92A5-1CC8DE003CF5}"/>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CBE6E4F9-4F2D-C6C4-4C79-608B2D06344F}"/>
              </a:ext>
            </a:extLst>
          </p:cNvPr>
          <p:cNvSpPr>
            <a:spLocks noGrp="1"/>
          </p:cNvSpPr>
          <p:nvPr>
            <p:ph type="sldNum" sz="quarter" idx="12"/>
          </p:nvPr>
        </p:nvSpPr>
        <p:spPr/>
        <p:txBody>
          <a:bodyPr/>
          <a:lstStyle/>
          <a:p>
            <a:fld id="{D836C0FE-70CA-4950-82D6-CF602CC2B770}" type="slidenum">
              <a:rPr lang="en-GB" smtClean="0"/>
              <a:t>71</a:t>
            </a:fld>
            <a:endParaRPr lang="en-GB" dirty="0"/>
          </a:p>
        </p:txBody>
      </p:sp>
      <p:pic>
        <p:nvPicPr>
          <p:cNvPr id="2" name="Inhaltsplatzhalter 1">
            <a:extLst>
              <a:ext uri="{FF2B5EF4-FFF2-40B4-BE49-F238E27FC236}">
                <a16:creationId xmlns:a16="http://schemas.microsoft.com/office/drawing/2014/main" id="{DF03D549-9896-CDFD-2E2D-EB7FB7CF8AB0}"/>
              </a:ext>
            </a:extLst>
          </p:cNvPr>
          <p:cNvPicPr>
            <a:picLocks noGrp="1" noChangeAspect="1"/>
          </p:cNvPicPr>
          <p:nvPr>
            <p:ph idx="1"/>
          </p:nvPr>
        </p:nvPicPr>
        <p:blipFill>
          <a:blip r:embed="rId5"/>
          <a:stretch>
            <a:fillRect/>
          </a:stretch>
        </p:blipFill>
        <p:spPr>
          <a:xfrm>
            <a:off x="2138671" y="1269000"/>
            <a:ext cx="7845329" cy="4823263"/>
          </a:xfrm>
          <a:prstGeom prst="rect">
            <a:avLst/>
          </a:prstGeom>
          <a:ln w="6350">
            <a:solidFill>
              <a:schemeClr val="tx1"/>
            </a:solidFill>
          </a:ln>
          <a:effectLst>
            <a:outerShdw blurRad="254000" dist="107763" dir="2699994" algn="tl">
              <a:prstClr val="black">
                <a:alpha val="40000"/>
              </a:prstClr>
            </a:outerShdw>
          </a:effectLst>
        </p:spPr>
      </p:pic>
      <p:cxnSp>
        <p:nvCxnSpPr>
          <p:cNvPr id="10" name="Gerader Verbinder 9">
            <a:extLst>
              <a:ext uri="{FF2B5EF4-FFF2-40B4-BE49-F238E27FC236}">
                <a16:creationId xmlns:a16="http://schemas.microsoft.com/office/drawing/2014/main" id="{6253F103-B872-E9E3-87A7-D081249474BE}"/>
              </a:ext>
            </a:extLst>
          </p:cNvPr>
          <p:cNvCxnSpPr/>
          <p:nvPr/>
        </p:nvCxnSpPr>
        <p:spPr>
          <a:xfrm flipH="1">
            <a:off x="3177540" y="2133000"/>
            <a:ext cx="614460" cy="185988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 name="Gerader Verbinder 10">
            <a:extLst>
              <a:ext uri="{FF2B5EF4-FFF2-40B4-BE49-F238E27FC236}">
                <a16:creationId xmlns:a16="http://schemas.microsoft.com/office/drawing/2014/main" id="{7D054D28-044C-DE3F-9D9E-EFBAA881FDAB}"/>
              </a:ext>
            </a:extLst>
          </p:cNvPr>
          <p:cNvCxnSpPr>
            <a:cxnSpLocks/>
          </p:cNvCxnSpPr>
          <p:nvPr/>
        </p:nvCxnSpPr>
        <p:spPr>
          <a:xfrm>
            <a:off x="4046460" y="1989000"/>
            <a:ext cx="3337320" cy="96756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3" name="Gerader Verbinder 12">
            <a:extLst>
              <a:ext uri="{FF2B5EF4-FFF2-40B4-BE49-F238E27FC236}">
                <a16:creationId xmlns:a16="http://schemas.microsoft.com/office/drawing/2014/main" id="{0E4219FA-7DFF-154D-09BE-300039A6079A}"/>
              </a:ext>
            </a:extLst>
          </p:cNvPr>
          <p:cNvCxnSpPr>
            <a:cxnSpLocks/>
          </p:cNvCxnSpPr>
          <p:nvPr/>
        </p:nvCxnSpPr>
        <p:spPr>
          <a:xfrm flipV="1">
            <a:off x="4366260" y="3108960"/>
            <a:ext cx="3070860" cy="16002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6" name="Gerader Verbinder 15">
            <a:extLst>
              <a:ext uri="{FF2B5EF4-FFF2-40B4-BE49-F238E27FC236}">
                <a16:creationId xmlns:a16="http://schemas.microsoft.com/office/drawing/2014/main" id="{7E2C4B0E-3C35-1A4A-BB8C-F3DA5B2EC4F3}"/>
              </a:ext>
            </a:extLst>
          </p:cNvPr>
          <p:cNvCxnSpPr>
            <a:cxnSpLocks/>
          </p:cNvCxnSpPr>
          <p:nvPr/>
        </p:nvCxnSpPr>
        <p:spPr>
          <a:xfrm>
            <a:off x="3235325" y="4225925"/>
            <a:ext cx="866775" cy="479425"/>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28426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5171AF2-9DB0-A32F-F25A-105A94ECD081}"/>
              </a:ext>
            </a:extLst>
          </p:cNvPr>
          <p:cNvSpPr>
            <a:spLocks noGrp="1"/>
          </p:cNvSpPr>
          <p:nvPr>
            <p:ph type="sldNum" sz="quarter" idx="12"/>
          </p:nvPr>
        </p:nvSpPr>
        <p:spPr/>
        <p:txBody>
          <a:bodyPr/>
          <a:lstStyle/>
          <a:p>
            <a:fld id="{D836C0FE-70CA-4950-82D6-CF602CC2B770}" type="slidenum">
              <a:rPr lang="en-GB" smtClean="0"/>
              <a:t>72</a:t>
            </a:fld>
            <a:endParaRPr lang="en-GB" dirty="0"/>
          </a:p>
        </p:txBody>
      </p:sp>
      <p:sp>
        <p:nvSpPr>
          <p:cNvPr id="3" name="Titel 2">
            <a:extLst>
              <a:ext uri="{FF2B5EF4-FFF2-40B4-BE49-F238E27FC236}">
                <a16:creationId xmlns:a16="http://schemas.microsoft.com/office/drawing/2014/main" id="{A973A865-9D7D-4B3B-744B-04D7D156886C}"/>
              </a:ext>
            </a:extLst>
          </p:cNvPr>
          <p:cNvSpPr>
            <a:spLocks noGrp="1"/>
          </p:cNvSpPr>
          <p:nvPr>
            <p:ph type="title"/>
          </p:nvPr>
        </p:nvSpPr>
        <p:spPr/>
        <p:txBody>
          <a:bodyPr/>
          <a:lstStyle/>
          <a:p>
            <a:r>
              <a:rPr lang="en-GB" dirty="0"/>
              <a:t>What’s inside:</a:t>
            </a:r>
          </a:p>
        </p:txBody>
      </p:sp>
      <p:sp>
        <p:nvSpPr>
          <p:cNvPr id="5" name="Datumsplatzhalter 4">
            <a:extLst>
              <a:ext uri="{FF2B5EF4-FFF2-40B4-BE49-F238E27FC236}">
                <a16:creationId xmlns:a16="http://schemas.microsoft.com/office/drawing/2014/main" id="{DD2F0F04-D5CB-CD39-59BD-77CD0C53D62B}"/>
              </a:ext>
            </a:extLst>
          </p:cNvPr>
          <p:cNvSpPr>
            <a:spLocks noGrp="1"/>
          </p:cNvSpPr>
          <p:nvPr>
            <p:ph type="dt" sz="half" idx="10"/>
          </p:nvPr>
        </p:nvSpPr>
        <p:spPr/>
        <p:txBody>
          <a:bodyPr/>
          <a:lstStyle/>
          <a:p>
            <a:r>
              <a:rPr lang="en-GB" dirty="0"/>
              <a:t>(World Economic Forum, 2021)</a:t>
            </a:r>
          </a:p>
        </p:txBody>
      </p:sp>
      <p:sp>
        <p:nvSpPr>
          <p:cNvPr id="6" name="Fußzeilenplatzhalter 5">
            <a:extLst>
              <a:ext uri="{FF2B5EF4-FFF2-40B4-BE49-F238E27FC236}">
                <a16:creationId xmlns:a16="http://schemas.microsoft.com/office/drawing/2014/main" id="{39CA67A8-FC86-3733-D24C-942407CE7D37}"/>
              </a:ext>
            </a:extLst>
          </p:cNvPr>
          <p:cNvSpPr>
            <a:spLocks noGrp="1"/>
          </p:cNvSpPr>
          <p:nvPr>
            <p:ph type="ftr" sz="quarter" idx="11"/>
          </p:nvPr>
        </p:nvSpPr>
        <p:spPr/>
        <p:txBody>
          <a:bodyPr/>
          <a:lstStyle/>
          <a:p>
            <a:r>
              <a:rPr lang="en-GB" dirty="0"/>
              <a:t>KMH / Intro Circularity</a:t>
            </a:r>
          </a:p>
        </p:txBody>
      </p:sp>
      <p:pic>
        <p:nvPicPr>
          <p:cNvPr id="7" name="Picture 2" descr="this visualization breaks down the critical metals in a smartphone">
            <a:hlinkClick r:id="rId2"/>
            <a:extLst>
              <a:ext uri="{FF2B5EF4-FFF2-40B4-BE49-F238E27FC236}">
                <a16:creationId xmlns:a16="http://schemas.microsoft.com/office/drawing/2014/main" id="{5FAA9765-F3D9-2B78-8D97-C5081D24824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77" t="4003" r="3872" b="9744"/>
          <a:stretch/>
        </p:blipFill>
        <p:spPr bwMode="auto">
          <a:xfrm>
            <a:off x="4368000" y="274500"/>
            <a:ext cx="5112674" cy="5835897"/>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466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E5CA701-546A-6FC4-CFFE-AA502754CE1C}"/>
              </a:ext>
            </a:extLst>
          </p:cNvPr>
          <p:cNvSpPr>
            <a:spLocks noGrp="1"/>
          </p:cNvSpPr>
          <p:nvPr>
            <p:ph type="sldNum" sz="quarter" idx="12"/>
          </p:nvPr>
        </p:nvSpPr>
        <p:spPr/>
        <p:txBody>
          <a:bodyPr/>
          <a:lstStyle/>
          <a:p>
            <a:fld id="{D836C0FE-70CA-4950-82D6-CF602CC2B770}" type="slidenum">
              <a:rPr lang="en-GB" smtClean="0"/>
              <a:t>73</a:t>
            </a:fld>
            <a:endParaRPr lang="en-GB" dirty="0"/>
          </a:p>
        </p:txBody>
      </p:sp>
      <p:sp>
        <p:nvSpPr>
          <p:cNvPr id="3" name="Titel 2">
            <a:extLst>
              <a:ext uri="{FF2B5EF4-FFF2-40B4-BE49-F238E27FC236}">
                <a16:creationId xmlns:a16="http://schemas.microsoft.com/office/drawing/2014/main" id="{B223D330-E69F-AF34-2F72-3F61E564BC5C}"/>
              </a:ext>
            </a:extLst>
          </p:cNvPr>
          <p:cNvSpPr>
            <a:spLocks noGrp="1"/>
          </p:cNvSpPr>
          <p:nvPr>
            <p:ph type="title"/>
          </p:nvPr>
        </p:nvSpPr>
        <p:spPr/>
        <p:txBody>
          <a:bodyPr/>
          <a:lstStyle/>
          <a:p>
            <a:r>
              <a:rPr lang="en-GB" dirty="0"/>
              <a:t>What’s inside:</a:t>
            </a:r>
          </a:p>
        </p:txBody>
      </p:sp>
      <p:sp>
        <p:nvSpPr>
          <p:cNvPr id="7" name="Inhaltsplatzhalter 6">
            <a:extLst>
              <a:ext uri="{FF2B5EF4-FFF2-40B4-BE49-F238E27FC236}">
                <a16:creationId xmlns:a16="http://schemas.microsoft.com/office/drawing/2014/main" id="{78EB325F-4731-D62E-BFAC-B8A6A0E7D604}"/>
              </a:ext>
            </a:extLst>
          </p:cNvPr>
          <p:cNvSpPr>
            <a:spLocks noGrp="1"/>
          </p:cNvSpPr>
          <p:nvPr>
            <p:ph sz="half" idx="1"/>
          </p:nvPr>
        </p:nvSpPr>
        <p:spPr>
          <a:xfrm>
            <a:off x="695325" y="1341000"/>
            <a:ext cx="5184775" cy="4824000"/>
          </a:xfrm>
        </p:spPr>
        <p:txBody>
          <a:bodyPr>
            <a:noAutofit/>
          </a:bodyPr>
          <a:lstStyle/>
          <a:p>
            <a:pPr marL="0" indent="0" algn="l">
              <a:buNone/>
            </a:pPr>
            <a:r>
              <a:rPr lang="en-GB" sz="1200" b="1" i="0" dirty="0">
                <a:effectLst/>
                <a:latin typeface="var(--font-fk-grotesk)"/>
              </a:rPr>
              <a:t>1. Metals</a:t>
            </a:r>
          </a:p>
          <a:p>
            <a:r>
              <a:rPr lang="en-GB" sz="1200" b="1" i="0" dirty="0">
                <a:effectLst/>
                <a:latin typeface="__fkGroteskNeue_598ab8"/>
              </a:rPr>
              <a:t>Aluminium: </a:t>
            </a:r>
            <a:r>
              <a:rPr lang="en-GB" sz="1200" b="0" i="0" dirty="0">
                <a:effectLst/>
                <a:latin typeface="__fkGroteskNeue_598ab8"/>
              </a:rPr>
              <a:t>Commonly used for the casing due to its lightweight &amp; durability. It also aids in heat dissipation.</a:t>
            </a:r>
          </a:p>
          <a:p>
            <a:r>
              <a:rPr lang="en-GB" sz="1200" b="1" i="0" dirty="0">
                <a:effectLst/>
                <a:latin typeface="__fkGroteskNeue_598ab8"/>
              </a:rPr>
              <a:t>Copper: </a:t>
            </a:r>
            <a:r>
              <a:rPr lang="en-GB" sz="1200" b="0" i="0" dirty="0">
                <a:effectLst/>
                <a:latin typeface="__fkGroteskNeue_598ab8"/>
              </a:rPr>
              <a:t>Essential for electrical wiring &amp; components, facilitating efficient current flow.</a:t>
            </a:r>
          </a:p>
          <a:p>
            <a:r>
              <a:rPr lang="en-GB" sz="1200" b="1" i="0" dirty="0">
                <a:effectLst/>
                <a:latin typeface="__fkGroteskNeue_598ab8"/>
              </a:rPr>
              <a:t>Gold: </a:t>
            </a:r>
            <a:r>
              <a:rPr lang="en-GB" sz="1200" b="0" i="0" dirty="0">
                <a:effectLst/>
                <a:latin typeface="__fkGroteskNeue_598ab8"/>
              </a:rPr>
              <a:t>Utilized in circuit boards for its excellent conductivity &amp; resistance to corrosion.</a:t>
            </a:r>
          </a:p>
          <a:p>
            <a:r>
              <a:rPr lang="en-GB" sz="1200" b="1" i="0" dirty="0">
                <a:effectLst/>
                <a:latin typeface="__fkGroteskNeue_598ab8"/>
              </a:rPr>
              <a:t>Silver: </a:t>
            </a:r>
            <a:r>
              <a:rPr lang="en-GB" sz="1200" b="0" i="0" dirty="0">
                <a:effectLst/>
                <a:latin typeface="__fkGroteskNeue_598ab8"/>
              </a:rPr>
              <a:t>Another conductive material used in various electronic components.</a:t>
            </a:r>
          </a:p>
          <a:p>
            <a:r>
              <a:rPr lang="en-GB" sz="1200" b="1" i="0" dirty="0">
                <a:effectLst/>
                <a:latin typeface="__fkGroteskNeue_598ab8"/>
              </a:rPr>
              <a:t>Tantalum: </a:t>
            </a:r>
            <a:r>
              <a:rPr lang="en-GB" sz="1200" b="0" i="0" dirty="0">
                <a:effectLst/>
                <a:latin typeface="__fkGroteskNeue_598ab8"/>
              </a:rPr>
              <a:t>Used in capacitors for filtering &amp; frequency tuning; sourced mainly from Central Africa &amp; Brazil.</a:t>
            </a:r>
          </a:p>
          <a:p>
            <a:r>
              <a:rPr lang="en-GB" sz="1200" b="1" i="0" dirty="0">
                <a:effectLst/>
                <a:latin typeface="__fkGroteskNeue_598ab8"/>
              </a:rPr>
              <a:t>Lithium: </a:t>
            </a:r>
            <a:r>
              <a:rPr lang="en-GB" sz="1200" b="0" i="0" dirty="0">
                <a:effectLst/>
                <a:latin typeface="__fkGroteskNeue_598ab8"/>
              </a:rPr>
              <a:t>A critical component of lithium-ion batteries, sourced from countries like Australia, Chile, &amp; Argentina.</a:t>
            </a:r>
          </a:p>
          <a:p>
            <a:r>
              <a:rPr lang="en-GB" sz="1200" b="1" i="0" dirty="0">
                <a:effectLst/>
                <a:latin typeface="__fkGroteskNeue_598ab8"/>
              </a:rPr>
              <a:t>Cobalt: </a:t>
            </a:r>
            <a:r>
              <a:rPr lang="en-GB" sz="1200" b="0" i="0" dirty="0">
                <a:effectLst/>
                <a:latin typeface="__fkGroteskNeue_598ab8"/>
              </a:rPr>
              <a:t>Often used in battery production; major sources include the Democratic Republic of Congo.</a:t>
            </a:r>
          </a:p>
          <a:p>
            <a:endParaRPr lang="en-GB" sz="1200" dirty="0"/>
          </a:p>
        </p:txBody>
      </p:sp>
      <p:sp>
        <p:nvSpPr>
          <p:cNvPr id="8" name="Inhaltsplatzhalter 7">
            <a:extLst>
              <a:ext uri="{FF2B5EF4-FFF2-40B4-BE49-F238E27FC236}">
                <a16:creationId xmlns:a16="http://schemas.microsoft.com/office/drawing/2014/main" id="{0EBB47AC-DE45-BE40-2D18-A3AE145AD8F2}"/>
              </a:ext>
            </a:extLst>
          </p:cNvPr>
          <p:cNvSpPr>
            <a:spLocks noGrp="1"/>
          </p:cNvSpPr>
          <p:nvPr>
            <p:ph sz="half" idx="2"/>
          </p:nvPr>
        </p:nvSpPr>
        <p:spPr>
          <a:xfrm>
            <a:off x="6311900" y="274500"/>
            <a:ext cx="5184775" cy="5890500"/>
          </a:xfrm>
        </p:spPr>
        <p:txBody>
          <a:bodyPr>
            <a:normAutofit lnSpcReduction="10000"/>
          </a:bodyPr>
          <a:lstStyle/>
          <a:p>
            <a:pPr marL="0" indent="0" algn="l">
              <a:buNone/>
            </a:pPr>
            <a:r>
              <a:rPr lang="en-GB" sz="1200" b="1" i="0" dirty="0">
                <a:effectLst/>
                <a:latin typeface="var(--font-fk-grotesk)"/>
              </a:rPr>
              <a:t>2. Rare Earth Elements</a:t>
            </a:r>
          </a:p>
          <a:p>
            <a:pPr algn="l">
              <a:buFont typeface="Arial" panose="020B0604020202020204" pitchFamily="34" charset="0"/>
              <a:buChar char="•"/>
            </a:pPr>
            <a:r>
              <a:rPr lang="en-GB" sz="1200" b="1" i="0" dirty="0">
                <a:effectLst/>
                <a:latin typeface="__fkGroteskNeue_598ab8"/>
              </a:rPr>
              <a:t>Neodymium: </a:t>
            </a:r>
            <a:r>
              <a:rPr lang="en-GB" sz="1200" b="0" i="0" dirty="0">
                <a:effectLst/>
                <a:latin typeface="__fkGroteskNeue_598ab8"/>
              </a:rPr>
              <a:t>Used in magnets for speakers &amp; microphones.</a:t>
            </a:r>
          </a:p>
          <a:p>
            <a:pPr algn="l">
              <a:buFont typeface="Arial" panose="020B0604020202020204" pitchFamily="34" charset="0"/>
              <a:buChar char="•"/>
            </a:pPr>
            <a:r>
              <a:rPr lang="en-GB" sz="1200" b="1" i="0" dirty="0">
                <a:effectLst/>
                <a:latin typeface="__fkGroteskNeue_598ab8"/>
              </a:rPr>
              <a:t>Indium: </a:t>
            </a:r>
            <a:r>
              <a:rPr lang="en-GB" sz="1200" b="0" i="0" dirty="0">
                <a:effectLst/>
                <a:latin typeface="__fkGroteskNeue_598ab8"/>
              </a:rPr>
              <a:t>Coated on touch screens to enhance conductivity.</a:t>
            </a:r>
          </a:p>
          <a:p>
            <a:pPr algn="l">
              <a:buFont typeface="Arial" panose="020B0604020202020204" pitchFamily="34" charset="0"/>
              <a:buChar char="•"/>
            </a:pPr>
            <a:r>
              <a:rPr lang="en-GB" sz="1200" b="1" i="0" dirty="0">
                <a:effectLst/>
                <a:latin typeface="__fkGroteskNeue_598ab8"/>
              </a:rPr>
              <a:t>Gallium: </a:t>
            </a:r>
            <a:r>
              <a:rPr lang="en-GB" sz="1200" b="0" i="0" dirty="0">
                <a:effectLst/>
                <a:latin typeface="__fkGroteskNeue_598ab8"/>
              </a:rPr>
              <a:t>Employed in semiconductors.</a:t>
            </a:r>
          </a:p>
          <a:p>
            <a:pPr marL="0" indent="0">
              <a:buNone/>
            </a:pPr>
            <a:r>
              <a:rPr lang="en-GB" sz="1200" b="1" i="0" dirty="0">
                <a:effectLst/>
                <a:latin typeface="var(--font-fk-grotesk)"/>
              </a:rPr>
              <a:t>3. Plastics</a:t>
            </a:r>
          </a:p>
          <a:p>
            <a:r>
              <a:rPr lang="en-GB" sz="1200" b="1" i="0" dirty="0">
                <a:effectLst/>
                <a:latin typeface="__fkGroteskNeue_598ab8"/>
              </a:rPr>
              <a:t>Polycarbonate: </a:t>
            </a:r>
            <a:r>
              <a:rPr lang="en-GB" sz="1200" b="0" i="0" dirty="0">
                <a:effectLst/>
                <a:latin typeface="__fkGroteskNeue_598ab8"/>
              </a:rPr>
              <a:t>Frequently used for phone casings due to its flexibility &amp; shock resistance.</a:t>
            </a:r>
          </a:p>
          <a:p>
            <a:r>
              <a:rPr lang="en-GB" sz="1200" b="1" i="0" dirty="0">
                <a:effectLst/>
                <a:latin typeface="__fkGroteskNeue_598ab8"/>
              </a:rPr>
              <a:t>Acrylics &amp; other polymers: </a:t>
            </a:r>
            <a:r>
              <a:rPr lang="en-GB" sz="1200" b="0" i="0" dirty="0">
                <a:effectLst/>
                <a:latin typeface="__fkGroteskNeue_598ab8"/>
              </a:rPr>
              <a:t>Used for various internal components &amp; external casings.</a:t>
            </a:r>
          </a:p>
          <a:p>
            <a:pPr marL="0" indent="0">
              <a:buNone/>
            </a:pPr>
            <a:r>
              <a:rPr lang="en-GB" sz="1200" b="1" i="0" dirty="0">
                <a:effectLst/>
                <a:latin typeface="var(--font-fk-grotesk)"/>
              </a:rPr>
              <a:t>4. Glass</a:t>
            </a:r>
          </a:p>
          <a:p>
            <a:r>
              <a:rPr lang="en-GB" sz="1200" b="1" i="0" dirty="0">
                <a:effectLst/>
                <a:latin typeface="__fkGroteskNeue_598ab8"/>
              </a:rPr>
              <a:t>Gorilla Glass: </a:t>
            </a:r>
            <a:r>
              <a:rPr lang="en-GB" sz="1200" b="0" i="0" dirty="0">
                <a:effectLst/>
                <a:latin typeface="__fkGroteskNeue_598ab8"/>
              </a:rPr>
              <a:t>A type of strengthened glass used for screens, resistant to scratches &amp; impacts.</a:t>
            </a:r>
          </a:p>
          <a:p>
            <a:r>
              <a:rPr lang="en-GB" sz="1200" b="1" i="0" dirty="0">
                <a:effectLst/>
                <a:latin typeface="__fkGroteskNeue_598ab8"/>
              </a:rPr>
              <a:t>Ceramic glass: </a:t>
            </a:r>
            <a:r>
              <a:rPr lang="en-GB" sz="1200" b="0" i="0" dirty="0">
                <a:effectLst/>
                <a:latin typeface="__fkGroteskNeue_598ab8"/>
              </a:rPr>
              <a:t>Sometimes used for both the front &amp; back of high-end smartphones.</a:t>
            </a:r>
          </a:p>
          <a:p>
            <a:pPr marL="0" indent="0">
              <a:buNone/>
            </a:pPr>
            <a:r>
              <a:rPr lang="en-GB" sz="1200" b="1" i="0" dirty="0">
                <a:effectLst/>
                <a:latin typeface="var(--font-fk-grotesk)"/>
              </a:rPr>
              <a:t>5. Additional Components</a:t>
            </a:r>
          </a:p>
          <a:p>
            <a:r>
              <a:rPr lang="en-GB" sz="1200" b="1" i="0" dirty="0">
                <a:effectLst/>
                <a:latin typeface="__fkGroteskNeue_598ab8"/>
              </a:rPr>
              <a:t>Silicon: </a:t>
            </a:r>
            <a:r>
              <a:rPr lang="en-GB" sz="1200" b="0" i="0" dirty="0">
                <a:effectLst/>
                <a:latin typeface="__fkGroteskNeue_598ab8"/>
              </a:rPr>
              <a:t>The primary material for microprocessors, derived from quartz.</a:t>
            </a:r>
          </a:p>
          <a:p>
            <a:r>
              <a:rPr lang="en-GB" sz="1200" b="1" i="0" dirty="0">
                <a:effectLst/>
                <a:latin typeface="__fkGroteskNeue_598ab8"/>
              </a:rPr>
              <a:t>Graphite: </a:t>
            </a:r>
            <a:r>
              <a:rPr lang="en-GB" sz="1200" b="0" i="0" dirty="0">
                <a:effectLst/>
                <a:latin typeface="__fkGroteskNeue_598ab8"/>
              </a:rPr>
              <a:t>Used in battery electrodes as a conductive material.</a:t>
            </a:r>
          </a:p>
          <a:p>
            <a:r>
              <a:rPr lang="en-GB" sz="1200" b="1" i="0" dirty="0">
                <a:effectLst/>
                <a:latin typeface="__fkGroteskNeue_598ab8"/>
              </a:rPr>
              <a:t>Mercury: </a:t>
            </a:r>
            <a:r>
              <a:rPr lang="en-GB" sz="1200" b="0" i="0" dirty="0">
                <a:effectLst/>
                <a:latin typeface="__fkGroteskNeue_598ab8"/>
              </a:rPr>
              <a:t>Found in some display components but increasingly regulated due to environmental concerns.</a:t>
            </a:r>
          </a:p>
        </p:txBody>
      </p:sp>
      <p:sp>
        <p:nvSpPr>
          <p:cNvPr id="5" name="Datumsplatzhalter 4">
            <a:extLst>
              <a:ext uri="{FF2B5EF4-FFF2-40B4-BE49-F238E27FC236}">
                <a16:creationId xmlns:a16="http://schemas.microsoft.com/office/drawing/2014/main" id="{CBD2E284-3CB9-54F8-E96D-4EDC8CB14BE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46ADE40-F045-11D2-A60E-65658E6DB092}"/>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4629286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C0D4FC-7DE7-7AC6-1E6F-F07283FFDDA9}"/>
              </a:ext>
            </a:extLst>
          </p:cNvPr>
          <p:cNvSpPr>
            <a:spLocks noGrp="1"/>
          </p:cNvSpPr>
          <p:nvPr>
            <p:ph type="sldNum" sz="quarter" idx="12"/>
          </p:nvPr>
        </p:nvSpPr>
        <p:spPr/>
        <p:txBody>
          <a:bodyPr/>
          <a:lstStyle/>
          <a:p>
            <a:fld id="{D836C0FE-70CA-4950-82D6-CF602CC2B770}" type="slidenum">
              <a:rPr lang="en-GB" smtClean="0"/>
              <a:t>74</a:t>
            </a:fld>
            <a:endParaRPr lang="en-GB" dirty="0"/>
          </a:p>
        </p:txBody>
      </p:sp>
      <p:sp>
        <p:nvSpPr>
          <p:cNvPr id="3" name="Titel 2">
            <a:extLst>
              <a:ext uri="{FF2B5EF4-FFF2-40B4-BE49-F238E27FC236}">
                <a16:creationId xmlns:a16="http://schemas.microsoft.com/office/drawing/2014/main" id="{646FAB94-1B82-E234-F15B-8000A91C87E1}"/>
              </a:ext>
            </a:extLst>
          </p:cNvPr>
          <p:cNvSpPr>
            <a:spLocks noGrp="1"/>
          </p:cNvSpPr>
          <p:nvPr>
            <p:ph type="title"/>
          </p:nvPr>
        </p:nvSpPr>
        <p:spPr/>
        <p:txBody>
          <a:bodyPr/>
          <a:lstStyle/>
          <a:p>
            <a:r>
              <a:rPr lang="en-GB" dirty="0"/>
              <a:t>… &amp; then?</a:t>
            </a:r>
          </a:p>
        </p:txBody>
      </p:sp>
      <p:pic>
        <p:nvPicPr>
          <p:cNvPr id="8" name="Content Placeholder 7">
            <a:hlinkClick r:id="rId2"/>
            <a:extLst>
              <a:ext uri="{FF2B5EF4-FFF2-40B4-BE49-F238E27FC236}">
                <a16:creationId xmlns:a16="http://schemas.microsoft.com/office/drawing/2014/main" id="{DC0D28C5-914D-21A4-D233-1E0C76865CF4}"/>
              </a:ext>
            </a:extLst>
          </p:cNvPr>
          <p:cNvPicPr>
            <a:picLocks noGrp="1" noChangeAspect="1"/>
          </p:cNvPicPr>
          <p:nvPr>
            <p:ph idx="1"/>
          </p:nvPr>
        </p:nvPicPr>
        <p:blipFill>
          <a:blip r:embed="rId3"/>
          <a:stretch>
            <a:fillRect/>
          </a:stretch>
        </p:blipFill>
        <p:spPr>
          <a:xfrm>
            <a:off x="5807999" y="405000"/>
            <a:ext cx="4014971" cy="5679855"/>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872CBD25-9F5A-081E-F76B-075900F8961D}"/>
              </a:ext>
            </a:extLst>
          </p:cNvPr>
          <p:cNvSpPr>
            <a:spLocks noGrp="1"/>
          </p:cNvSpPr>
          <p:nvPr>
            <p:ph type="dt" sz="half" idx="10"/>
          </p:nvPr>
        </p:nvSpPr>
        <p:spPr/>
        <p:txBody>
          <a:bodyPr/>
          <a:lstStyle/>
          <a:p>
            <a:r>
              <a:rPr lang="en-GB" dirty="0"/>
              <a:t>(NBC News, 2008; China Labor Watch, 2023)</a:t>
            </a:r>
          </a:p>
        </p:txBody>
      </p:sp>
      <p:sp>
        <p:nvSpPr>
          <p:cNvPr id="6" name="Fußzeilenplatzhalter 5">
            <a:extLst>
              <a:ext uri="{FF2B5EF4-FFF2-40B4-BE49-F238E27FC236}">
                <a16:creationId xmlns:a16="http://schemas.microsoft.com/office/drawing/2014/main" id="{8278C045-52C4-B7D0-7352-B3C2D93D6874}"/>
              </a:ext>
            </a:extLst>
          </p:cNvPr>
          <p:cNvSpPr>
            <a:spLocks noGrp="1"/>
          </p:cNvSpPr>
          <p:nvPr>
            <p:ph type="ftr" sz="quarter" idx="11"/>
          </p:nvPr>
        </p:nvSpPr>
        <p:spPr/>
        <p:txBody>
          <a:bodyPr/>
          <a:lstStyle/>
          <a:p>
            <a:r>
              <a:rPr lang="en-GB" dirty="0"/>
              <a:t>KMH / Intro Circularity</a:t>
            </a:r>
          </a:p>
        </p:txBody>
      </p:sp>
      <p:pic>
        <p:nvPicPr>
          <p:cNvPr id="1026" name="Picture 2" descr="Image: Chinese technician poses at an iPhone assembly plant">
            <a:hlinkClick r:id="rId4"/>
            <a:extLst>
              <a:ext uri="{FF2B5EF4-FFF2-40B4-BE49-F238E27FC236}">
                <a16:creationId xmlns:a16="http://schemas.microsoft.com/office/drawing/2014/main" id="{72C00170-5ECF-8882-AA20-19B20A747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324" y="1553282"/>
            <a:ext cx="3384676" cy="4508727"/>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9256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C0D4FC-7DE7-7AC6-1E6F-F07283FFDDA9}"/>
              </a:ext>
            </a:extLst>
          </p:cNvPr>
          <p:cNvSpPr>
            <a:spLocks noGrp="1"/>
          </p:cNvSpPr>
          <p:nvPr>
            <p:ph type="sldNum" sz="quarter" idx="12"/>
          </p:nvPr>
        </p:nvSpPr>
        <p:spPr/>
        <p:txBody>
          <a:bodyPr/>
          <a:lstStyle/>
          <a:p>
            <a:fld id="{D836C0FE-70CA-4950-82D6-CF602CC2B770}" type="slidenum">
              <a:rPr lang="en-GB" smtClean="0"/>
              <a:t>75</a:t>
            </a:fld>
            <a:endParaRPr lang="en-GB" dirty="0"/>
          </a:p>
        </p:txBody>
      </p:sp>
      <p:sp>
        <p:nvSpPr>
          <p:cNvPr id="3" name="Titel 2">
            <a:extLst>
              <a:ext uri="{FF2B5EF4-FFF2-40B4-BE49-F238E27FC236}">
                <a16:creationId xmlns:a16="http://schemas.microsoft.com/office/drawing/2014/main" id="{646FAB94-1B82-E234-F15B-8000A91C87E1}"/>
              </a:ext>
            </a:extLst>
          </p:cNvPr>
          <p:cNvSpPr>
            <a:spLocks noGrp="1"/>
          </p:cNvSpPr>
          <p:nvPr>
            <p:ph type="title"/>
          </p:nvPr>
        </p:nvSpPr>
        <p:spPr/>
        <p:txBody>
          <a:bodyPr/>
          <a:lstStyle/>
          <a:p>
            <a:r>
              <a:rPr lang="en-GB" dirty="0"/>
              <a:t>… &amp; then?</a:t>
            </a:r>
          </a:p>
        </p:txBody>
      </p:sp>
      <p:sp>
        <p:nvSpPr>
          <p:cNvPr id="5" name="Datumsplatzhalter 4">
            <a:extLst>
              <a:ext uri="{FF2B5EF4-FFF2-40B4-BE49-F238E27FC236}">
                <a16:creationId xmlns:a16="http://schemas.microsoft.com/office/drawing/2014/main" id="{872CBD25-9F5A-081E-F76B-075900F8961D}"/>
              </a:ext>
            </a:extLst>
          </p:cNvPr>
          <p:cNvSpPr>
            <a:spLocks noGrp="1"/>
          </p:cNvSpPr>
          <p:nvPr>
            <p:ph type="dt" sz="half" idx="10"/>
          </p:nvPr>
        </p:nvSpPr>
        <p:spPr/>
        <p:txBody>
          <a:bodyPr/>
          <a:lstStyle/>
          <a:p>
            <a:r>
              <a:rPr lang="en-GB" dirty="0"/>
              <a:t>(Apple, 2021)</a:t>
            </a:r>
          </a:p>
        </p:txBody>
      </p:sp>
      <p:sp>
        <p:nvSpPr>
          <p:cNvPr id="6" name="Fußzeilenplatzhalter 5">
            <a:extLst>
              <a:ext uri="{FF2B5EF4-FFF2-40B4-BE49-F238E27FC236}">
                <a16:creationId xmlns:a16="http://schemas.microsoft.com/office/drawing/2014/main" id="{8278C045-52C4-B7D0-7352-B3C2D93D6874}"/>
              </a:ext>
            </a:extLst>
          </p:cNvPr>
          <p:cNvSpPr>
            <a:spLocks noGrp="1"/>
          </p:cNvSpPr>
          <p:nvPr>
            <p:ph type="ftr" sz="quarter" idx="11"/>
          </p:nvPr>
        </p:nvSpPr>
        <p:spPr/>
        <p:txBody>
          <a:bodyPr/>
          <a:lstStyle/>
          <a:p>
            <a:r>
              <a:rPr lang="en-GB" dirty="0"/>
              <a:t>KMH / Intro Circularity</a:t>
            </a:r>
          </a:p>
        </p:txBody>
      </p:sp>
      <p:pic>
        <p:nvPicPr>
          <p:cNvPr id="9" name="Picture 4" descr="Apple's PPC ads">
            <a:hlinkClick r:id="rId2"/>
            <a:extLst>
              <a:ext uri="{FF2B5EF4-FFF2-40B4-BE49-F238E27FC236}">
                <a16:creationId xmlns:a16="http://schemas.microsoft.com/office/drawing/2014/main" id="{9F25EC54-EFA6-B196-0202-3B829C74A15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31950" y="1557000"/>
            <a:ext cx="8928100" cy="427223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310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85909A1-E5F4-853E-0F61-920DF6EC1609}"/>
              </a:ext>
            </a:extLst>
          </p:cNvPr>
          <p:cNvSpPr>
            <a:spLocks noGrp="1"/>
          </p:cNvSpPr>
          <p:nvPr>
            <p:ph type="sldNum" sz="quarter" idx="12"/>
          </p:nvPr>
        </p:nvSpPr>
        <p:spPr/>
        <p:txBody>
          <a:bodyPr/>
          <a:lstStyle/>
          <a:p>
            <a:fld id="{D836C0FE-70CA-4950-82D6-CF602CC2B770}" type="slidenum">
              <a:rPr lang="en-GB" smtClean="0"/>
              <a:t>76</a:t>
            </a:fld>
            <a:endParaRPr lang="en-GB" dirty="0"/>
          </a:p>
        </p:txBody>
      </p:sp>
      <p:sp>
        <p:nvSpPr>
          <p:cNvPr id="3" name="Titel 2">
            <a:extLst>
              <a:ext uri="{FF2B5EF4-FFF2-40B4-BE49-F238E27FC236}">
                <a16:creationId xmlns:a16="http://schemas.microsoft.com/office/drawing/2014/main" id="{C210AE1E-D53F-5BDB-D14D-0A65D27BE7A0}"/>
              </a:ext>
            </a:extLst>
          </p:cNvPr>
          <p:cNvSpPr>
            <a:spLocks noGrp="1"/>
          </p:cNvSpPr>
          <p:nvPr>
            <p:ph type="title"/>
          </p:nvPr>
        </p:nvSpPr>
        <p:spPr/>
        <p:txBody>
          <a:bodyPr/>
          <a:lstStyle/>
          <a:p>
            <a:r>
              <a:rPr lang="en-GB" dirty="0"/>
              <a:t>… &amp; then?</a:t>
            </a:r>
          </a:p>
        </p:txBody>
      </p:sp>
      <p:sp>
        <p:nvSpPr>
          <p:cNvPr id="5" name="Datumsplatzhalter 4">
            <a:extLst>
              <a:ext uri="{FF2B5EF4-FFF2-40B4-BE49-F238E27FC236}">
                <a16:creationId xmlns:a16="http://schemas.microsoft.com/office/drawing/2014/main" id="{C9306151-1F52-F7FE-0A40-B249538F1E4C}"/>
              </a:ext>
            </a:extLst>
          </p:cNvPr>
          <p:cNvSpPr>
            <a:spLocks noGrp="1"/>
          </p:cNvSpPr>
          <p:nvPr>
            <p:ph type="dt" sz="half" idx="10"/>
          </p:nvPr>
        </p:nvSpPr>
        <p:spPr/>
        <p:txBody>
          <a:bodyPr/>
          <a:lstStyle/>
          <a:p>
            <a:r>
              <a:rPr lang="en-GB" dirty="0"/>
              <a:t>(Eduardo RAmos, PD, unsplash)</a:t>
            </a:r>
          </a:p>
        </p:txBody>
      </p:sp>
      <p:sp>
        <p:nvSpPr>
          <p:cNvPr id="6" name="Fußzeilenplatzhalter 5">
            <a:extLst>
              <a:ext uri="{FF2B5EF4-FFF2-40B4-BE49-F238E27FC236}">
                <a16:creationId xmlns:a16="http://schemas.microsoft.com/office/drawing/2014/main" id="{95BBC08E-7F30-F9EC-8580-39FD8E258511}"/>
              </a:ext>
            </a:extLst>
          </p:cNvPr>
          <p:cNvSpPr>
            <a:spLocks noGrp="1"/>
          </p:cNvSpPr>
          <p:nvPr>
            <p:ph type="ftr" sz="quarter" idx="11"/>
          </p:nvPr>
        </p:nvSpPr>
        <p:spPr/>
        <p:txBody>
          <a:bodyPr/>
          <a:lstStyle/>
          <a:p>
            <a:r>
              <a:rPr lang="en-GB" dirty="0"/>
              <a:t>KMH / Intro Circularity</a:t>
            </a:r>
          </a:p>
        </p:txBody>
      </p:sp>
      <p:pic>
        <p:nvPicPr>
          <p:cNvPr id="3074" name="Picture 2" descr="Ein kaputtes Handy liegt auf einem Tisch">
            <a:hlinkClick r:id="rId3"/>
            <a:extLst>
              <a:ext uri="{FF2B5EF4-FFF2-40B4-BE49-F238E27FC236}">
                <a16:creationId xmlns:a16="http://schemas.microsoft.com/office/drawing/2014/main" id="{BB1C45BE-9E03-FF55-0DA9-E4FF4A76E50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370552" y="1197000"/>
            <a:ext cx="7450895" cy="496726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884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85909A1-E5F4-853E-0F61-920DF6EC1609}"/>
              </a:ext>
            </a:extLst>
          </p:cNvPr>
          <p:cNvSpPr>
            <a:spLocks noGrp="1"/>
          </p:cNvSpPr>
          <p:nvPr>
            <p:ph type="sldNum" sz="quarter" idx="12"/>
          </p:nvPr>
        </p:nvSpPr>
        <p:spPr/>
        <p:txBody>
          <a:bodyPr/>
          <a:lstStyle/>
          <a:p>
            <a:fld id="{D836C0FE-70CA-4950-82D6-CF602CC2B770}" type="slidenum">
              <a:rPr lang="en-GB" smtClean="0"/>
              <a:t>77</a:t>
            </a:fld>
            <a:endParaRPr lang="en-GB" dirty="0"/>
          </a:p>
        </p:txBody>
      </p:sp>
      <p:sp>
        <p:nvSpPr>
          <p:cNvPr id="3" name="Titel 2">
            <a:extLst>
              <a:ext uri="{FF2B5EF4-FFF2-40B4-BE49-F238E27FC236}">
                <a16:creationId xmlns:a16="http://schemas.microsoft.com/office/drawing/2014/main" id="{C210AE1E-D53F-5BDB-D14D-0A65D27BE7A0}"/>
              </a:ext>
            </a:extLst>
          </p:cNvPr>
          <p:cNvSpPr>
            <a:spLocks noGrp="1"/>
          </p:cNvSpPr>
          <p:nvPr>
            <p:ph type="title"/>
          </p:nvPr>
        </p:nvSpPr>
        <p:spPr/>
        <p:txBody>
          <a:bodyPr/>
          <a:lstStyle/>
          <a:p>
            <a:r>
              <a:rPr lang="en-GB" dirty="0"/>
              <a:t>… &amp; then?</a:t>
            </a:r>
          </a:p>
        </p:txBody>
      </p:sp>
      <p:sp>
        <p:nvSpPr>
          <p:cNvPr id="5" name="Datumsplatzhalter 4">
            <a:extLst>
              <a:ext uri="{FF2B5EF4-FFF2-40B4-BE49-F238E27FC236}">
                <a16:creationId xmlns:a16="http://schemas.microsoft.com/office/drawing/2014/main" id="{C9306151-1F52-F7FE-0A40-B249538F1E4C}"/>
              </a:ext>
            </a:extLst>
          </p:cNvPr>
          <p:cNvSpPr>
            <a:spLocks noGrp="1"/>
          </p:cNvSpPr>
          <p:nvPr>
            <p:ph type="dt" sz="half" idx="10"/>
          </p:nvPr>
        </p:nvSpPr>
        <p:spPr/>
        <p:txBody>
          <a:bodyPr/>
          <a:lstStyle/>
          <a:p>
            <a:r>
              <a:rPr lang="en-GB" dirty="0"/>
              <a:t>(UNITAR, 2023)</a:t>
            </a:r>
          </a:p>
        </p:txBody>
      </p:sp>
      <p:sp>
        <p:nvSpPr>
          <p:cNvPr id="6" name="Fußzeilenplatzhalter 5">
            <a:extLst>
              <a:ext uri="{FF2B5EF4-FFF2-40B4-BE49-F238E27FC236}">
                <a16:creationId xmlns:a16="http://schemas.microsoft.com/office/drawing/2014/main" id="{95BBC08E-7F30-F9EC-8580-39FD8E258511}"/>
              </a:ext>
            </a:extLst>
          </p:cNvPr>
          <p:cNvSpPr>
            <a:spLocks noGrp="1"/>
          </p:cNvSpPr>
          <p:nvPr>
            <p:ph type="ftr" sz="quarter" idx="11"/>
          </p:nvPr>
        </p:nvSpPr>
        <p:spPr/>
        <p:txBody>
          <a:bodyPr/>
          <a:lstStyle/>
          <a:p>
            <a:r>
              <a:rPr lang="en-GB" dirty="0"/>
              <a:t>KMH / Intro Circularity</a:t>
            </a:r>
          </a:p>
        </p:txBody>
      </p:sp>
      <p:pic>
        <p:nvPicPr>
          <p:cNvPr id="7" name="Picture 2">
            <a:hlinkClick r:id="rId3"/>
            <a:extLst>
              <a:ext uri="{FF2B5EF4-FFF2-40B4-BE49-F238E27FC236}">
                <a16:creationId xmlns:a16="http://schemas.microsoft.com/office/drawing/2014/main" id="{F91B75F0-D075-EC55-D399-DD9A0E24859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704000" y="1197000"/>
            <a:ext cx="8640170" cy="4860096"/>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821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78</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A conclusion: Dominant linear model</a:t>
            </a:r>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 World Economic Forum, 2023)</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7" name="Content Placeholder 6">
            <a:extLst>
              <a:ext uri="{FF2B5EF4-FFF2-40B4-BE49-F238E27FC236}">
                <a16:creationId xmlns:a16="http://schemas.microsoft.com/office/drawing/2014/main" id="{85E34E0A-D657-C6ED-9199-2B7230CF0D90}"/>
              </a:ext>
            </a:extLst>
          </p:cNvPr>
          <p:cNvPicPr>
            <a:picLocks noGrp="1" noChangeAspect="1"/>
          </p:cNvPicPr>
          <p:nvPr>
            <p:ph idx="1"/>
          </p:nvPr>
        </p:nvPicPr>
        <p:blipFill>
          <a:blip r:embed="rId2"/>
          <a:srcRect r="56069"/>
          <a:stretch/>
        </p:blipFill>
        <p:spPr>
          <a:xfrm>
            <a:off x="1056000" y="1853571"/>
            <a:ext cx="4874249" cy="3942857"/>
          </a:xfrm>
          <a:prstGeom prst="rect">
            <a:avLst/>
          </a:prstGeom>
        </p:spPr>
      </p:pic>
      <p:pic>
        <p:nvPicPr>
          <p:cNvPr id="11266" name="Picture 2" descr="The circular economy is much more than recycling.">
            <a:hlinkClick r:id="rId3"/>
            <a:extLst>
              <a:ext uri="{FF2B5EF4-FFF2-40B4-BE49-F238E27FC236}">
                <a16:creationId xmlns:a16="http://schemas.microsoft.com/office/drawing/2014/main" id="{C2F8DDB3-C3BA-AB98-F248-7D943F532C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461"/>
          <a:stretch/>
        </p:blipFill>
        <p:spPr bwMode="auto">
          <a:xfrm>
            <a:off x="7599349" y="346350"/>
            <a:ext cx="4048153"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69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30BE8AD-1C39-5AC6-A4A3-FB40B57C13B0}"/>
              </a:ext>
            </a:extLst>
          </p:cNvPr>
          <p:cNvSpPr>
            <a:spLocks noGrp="1"/>
          </p:cNvSpPr>
          <p:nvPr>
            <p:ph type="sldNum" sz="quarter" idx="12"/>
          </p:nvPr>
        </p:nvSpPr>
        <p:spPr/>
        <p:txBody>
          <a:bodyPr/>
          <a:lstStyle/>
          <a:p>
            <a:fld id="{D836C0FE-70CA-4950-82D6-CF602CC2B770}" type="slidenum">
              <a:rPr lang="de-DE" smtClean="0"/>
              <a:t>79</a:t>
            </a:fld>
            <a:endParaRPr lang="de-DE" dirty="0"/>
          </a:p>
        </p:txBody>
      </p:sp>
      <p:sp>
        <p:nvSpPr>
          <p:cNvPr id="3" name="Titel 2">
            <a:extLst>
              <a:ext uri="{FF2B5EF4-FFF2-40B4-BE49-F238E27FC236}">
                <a16:creationId xmlns:a16="http://schemas.microsoft.com/office/drawing/2014/main" id="{2BE778D9-A822-FE07-4906-A43FC1C7BBC7}"/>
              </a:ext>
            </a:extLst>
          </p:cNvPr>
          <p:cNvSpPr>
            <a:spLocks noGrp="1"/>
          </p:cNvSpPr>
          <p:nvPr>
            <p:ph type="title"/>
          </p:nvPr>
        </p:nvSpPr>
        <p:spPr/>
        <p:txBody>
          <a:bodyPr/>
          <a:lstStyle/>
          <a:p>
            <a:r>
              <a:rPr lang="en-GB" dirty="0"/>
              <a:t>A conclusion: Dominant linear model</a:t>
            </a:r>
          </a:p>
        </p:txBody>
      </p:sp>
      <p:sp>
        <p:nvSpPr>
          <p:cNvPr id="5" name="Datumsplatzhalter 4">
            <a:extLst>
              <a:ext uri="{FF2B5EF4-FFF2-40B4-BE49-F238E27FC236}">
                <a16:creationId xmlns:a16="http://schemas.microsoft.com/office/drawing/2014/main" id="{D9BBFA53-98FD-07ED-D8CA-86E144141222}"/>
              </a:ext>
            </a:extLst>
          </p:cNvPr>
          <p:cNvSpPr>
            <a:spLocks noGrp="1"/>
          </p:cNvSpPr>
          <p:nvPr>
            <p:ph type="dt" sz="half" idx="10"/>
          </p:nvPr>
        </p:nvSpPr>
        <p:spPr/>
        <p:txBody>
          <a:bodyPr/>
          <a:lstStyle/>
          <a:p>
            <a:r>
              <a:rPr lang="de-DE" dirty="0"/>
              <a:t>(Stocktopn Recycles, w.y.)</a:t>
            </a:r>
          </a:p>
        </p:txBody>
      </p:sp>
      <p:sp>
        <p:nvSpPr>
          <p:cNvPr id="6" name="Fußzeilenplatzhalter 5">
            <a:extLst>
              <a:ext uri="{FF2B5EF4-FFF2-40B4-BE49-F238E27FC236}">
                <a16:creationId xmlns:a16="http://schemas.microsoft.com/office/drawing/2014/main" id="{FE19BEF4-1317-560C-B4C2-EBD7CBBB4584}"/>
              </a:ext>
            </a:extLst>
          </p:cNvPr>
          <p:cNvSpPr>
            <a:spLocks noGrp="1"/>
          </p:cNvSpPr>
          <p:nvPr>
            <p:ph type="ftr" sz="quarter" idx="11"/>
          </p:nvPr>
        </p:nvSpPr>
        <p:spPr/>
        <p:txBody>
          <a:bodyPr/>
          <a:lstStyle/>
          <a:p>
            <a:r>
              <a:rPr lang="de-DE" dirty="0"/>
              <a:t>KMH / Intro Circularity</a:t>
            </a:r>
          </a:p>
        </p:txBody>
      </p:sp>
      <p:pic>
        <p:nvPicPr>
          <p:cNvPr id="9" name="Content Placeholder 8">
            <a:extLst>
              <a:ext uri="{FF2B5EF4-FFF2-40B4-BE49-F238E27FC236}">
                <a16:creationId xmlns:a16="http://schemas.microsoft.com/office/drawing/2014/main" id="{48813531-EC3E-EE10-2B74-4803568E0078}"/>
              </a:ext>
            </a:extLst>
          </p:cNvPr>
          <p:cNvPicPr>
            <a:picLocks noGrp="1" noChangeAspect="1"/>
          </p:cNvPicPr>
          <p:nvPr>
            <p:ph idx="1"/>
          </p:nvPr>
        </p:nvPicPr>
        <p:blipFill>
          <a:blip r:embed="rId2"/>
          <a:stretch>
            <a:fillRect/>
          </a:stretch>
        </p:blipFill>
        <p:spPr>
          <a:xfrm>
            <a:off x="695324" y="1474164"/>
            <a:ext cx="3434155" cy="4535488"/>
          </a:xfrm>
          <a:prstGeom prst="rect">
            <a:avLst/>
          </a:prstGeom>
          <a:ln w="6350">
            <a:solidFill>
              <a:schemeClr val="tx1"/>
            </a:solidFill>
          </a:ln>
          <a:effectLst>
            <a:outerShdw blurRad="254000" dist="107763" dir="2699994" algn="tl">
              <a:prstClr val="black">
                <a:alpha val="40000"/>
              </a:prstClr>
            </a:outerShdw>
          </a:effectLst>
        </p:spPr>
      </p:pic>
      <p:pic>
        <p:nvPicPr>
          <p:cNvPr id="11" name="Grafik 10">
            <a:extLst>
              <a:ext uri="{FF2B5EF4-FFF2-40B4-BE49-F238E27FC236}">
                <a16:creationId xmlns:a16="http://schemas.microsoft.com/office/drawing/2014/main" id="{5A7AFEC3-8AA7-0A6D-9C03-2E17FEB2322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3504000" y="1595711"/>
            <a:ext cx="5392077" cy="4052914"/>
          </a:xfrm>
          <a:prstGeom prst="flowChartConnector">
            <a:avLst/>
          </a:prstGeom>
          <a:ln w="6350">
            <a:solidFill>
              <a:schemeClr val="tx1"/>
            </a:solidFill>
          </a:ln>
          <a:effectLst>
            <a:outerShdw blurRad="254000" dist="107763" dir="2699994" algn="tl">
              <a:prstClr val="black">
                <a:alpha val="40000"/>
              </a:prstClr>
            </a:outerShdw>
          </a:effectLst>
        </p:spPr>
      </p:pic>
      <p:pic>
        <p:nvPicPr>
          <p:cNvPr id="1026" name="Picture 2" descr="Plastic #1 (PET) - Stockton Recycles">
            <a:hlinkClick r:id="rId5"/>
            <a:extLst>
              <a:ext uri="{FF2B5EF4-FFF2-40B4-BE49-F238E27FC236}">
                <a16:creationId xmlns:a16="http://schemas.microsoft.com/office/drawing/2014/main" id="{CCFE6EE6-32C9-A908-E602-987732ED3644}"/>
              </a:ext>
            </a:extLst>
          </p:cNvPr>
          <p:cNvPicPr>
            <a:picLocks noChangeAspect="1" noChangeArrowheads="1"/>
          </p:cNvPicPr>
          <p:nvPr/>
        </p:nvPicPr>
        <p:blipFill>
          <a:blip r:embed="rId6">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a:off x="9012000" y="20002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89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03F523A-E403-577D-39E6-92C3729C7677}"/>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1D784602-5CCE-527E-822F-944779224F20}"/>
              </a:ext>
            </a:extLst>
          </p:cNvPr>
          <p:cNvSpPr>
            <a:spLocks noGrp="1"/>
          </p:cNvSpPr>
          <p:nvPr>
            <p:ph type="title"/>
          </p:nvPr>
        </p:nvSpPr>
        <p:spPr/>
        <p:txBody>
          <a:bodyPr/>
          <a:lstStyle/>
          <a:p>
            <a:r>
              <a:rPr lang="en-GB" dirty="0"/>
              <a:t>@ What development?</a:t>
            </a:r>
            <a:br>
              <a:rPr lang="en-GB" dirty="0"/>
            </a:br>
            <a:endParaRPr lang="en-GB" dirty="0"/>
          </a:p>
        </p:txBody>
      </p:sp>
      <p:sp>
        <p:nvSpPr>
          <p:cNvPr id="4" name="Inhaltsplatzhalter 3">
            <a:extLst>
              <a:ext uri="{FF2B5EF4-FFF2-40B4-BE49-F238E27FC236}">
                <a16:creationId xmlns:a16="http://schemas.microsoft.com/office/drawing/2014/main" id="{F115554F-CE0D-960B-5888-DEC7F2D4597E}"/>
              </a:ext>
            </a:extLst>
          </p:cNvPr>
          <p:cNvSpPr>
            <a:spLocks noGrp="1"/>
          </p:cNvSpPr>
          <p:nvPr>
            <p:ph idx="1"/>
          </p:nvPr>
        </p:nvSpPr>
        <p:spPr>
          <a:xfrm>
            <a:off x="695325" y="1664837"/>
            <a:ext cx="3528467" cy="4319589"/>
          </a:xfrm>
        </p:spPr>
        <p:txBody>
          <a:bodyPr/>
          <a:lstStyle/>
          <a:p>
            <a:pPr marL="0" indent="0">
              <a:spcAft>
                <a:spcPts val="1600"/>
              </a:spcAft>
              <a:buNone/>
            </a:pPr>
            <a:r>
              <a:rPr lang="en-GB" b="1" dirty="0"/>
              <a:t>“Development” for:</a:t>
            </a:r>
          </a:p>
          <a:p>
            <a:pPr marL="457200" indent="-457200">
              <a:spcAft>
                <a:spcPts val="1600"/>
              </a:spcAft>
              <a:buFont typeface="+mj-lt"/>
              <a:buAutoNum type="alphaLcPeriod"/>
            </a:pPr>
            <a:r>
              <a:rPr lang="en-GB" dirty="0"/>
              <a:t>material consumption through economic growth</a:t>
            </a:r>
          </a:p>
          <a:p>
            <a:pPr marL="457200" indent="-457200">
              <a:spcAft>
                <a:spcPts val="1600"/>
              </a:spcAft>
              <a:buFont typeface="+mj-lt"/>
              <a:buAutoNum type="alphaLcPeriod"/>
            </a:pPr>
            <a:r>
              <a:rPr lang="en-GB" dirty="0"/>
              <a:t>human development by improving education, health &amp; living standards</a:t>
            </a:r>
          </a:p>
        </p:txBody>
      </p:sp>
      <p:sp>
        <p:nvSpPr>
          <p:cNvPr id="5" name="Datumsplatzhalter 4">
            <a:extLst>
              <a:ext uri="{FF2B5EF4-FFF2-40B4-BE49-F238E27FC236}">
                <a16:creationId xmlns:a16="http://schemas.microsoft.com/office/drawing/2014/main" id="{44F77C3F-F691-651E-5BD9-151FD03F69E6}"/>
              </a:ext>
            </a:extLst>
          </p:cNvPr>
          <p:cNvSpPr>
            <a:spLocks noGrp="1"/>
          </p:cNvSpPr>
          <p:nvPr>
            <p:ph type="dt" sz="half" idx="10"/>
          </p:nvPr>
        </p:nvSpPr>
        <p:spPr/>
        <p:txBody>
          <a:bodyPr/>
          <a:lstStyle/>
          <a:p>
            <a:r>
              <a:rPr lang="en-GB" dirty="0"/>
              <a:t>(Potter et al., 2008:17)</a:t>
            </a:r>
          </a:p>
        </p:txBody>
      </p:sp>
      <p:sp>
        <p:nvSpPr>
          <p:cNvPr id="6" name="Fußzeilenplatzhalter 5">
            <a:extLst>
              <a:ext uri="{FF2B5EF4-FFF2-40B4-BE49-F238E27FC236}">
                <a16:creationId xmlns:a16="http://schemas.microsoft.com/office/drawing/2014/main" id="{2DEFAEEB-8065-BC5E-D325-302796088B56}"/>
              </a:ext>
            </a:extLst>
          </p:cNvPr>
          <p:cNvSpPr>
            <a:spLocks noGrp="1"/>
          </p:cNvSpPr>
          <p:nvPr>
            <p:ph type="ftr" sz="quarter" idx="11"/>
          </p:nvPr>
        </p:nvSpPr>
        <p:spPr/>
        <p:txBody>
          <a:bodyPr/>
          <a:lstStyle/>
          <a:p>
            <a:r>
              <a:rPr lang="en-GB" dirty="0"/>
              <a:t>KMH | L POS</a:t>
            </a:r>
          </a:p>
        </p:txBody>
      </p:sp>
      <p:pic>
        <p:nvPicPr>
          <p:cNvPr id="8" name="Picture 7">
            <a:extLst>
              <a:ext uri="{FF2B5EF4-FFF2-40B4-BE49-F238E27FC236}">
                <a16:creationId xmlns:a16="http://schemas.microsoft.com/office/drawing/2014/main" id="{B007A73E-E3CA-AA99-9D49-DE9BF3BD3B5E}"/>
              </a:ext>
            </a:extLst>
          </p:cNvPr>
          <p:cNvPicPr>
            <a:picLocks noChangeAspect="1"/>
          </p:cNvPicPr>
          <p:nvPr/>
        </p:nvPicPr>
        <p:blipFill>
          <a:blip r:embed="rId2">
            <a:clrChange>
              <a:clrFrom>
                <a:srgbClr val="D4F3FD"/>
              </a:clrFrom>
              <a:clrTo>
                <a:srgbClr val="D4F3FD">
                  <a:alpha val="0"/>
                </a:srgbClr>
              </a:clrTo>
            </a:clrChange>
          </a:blip>
          <a:stretch>
            <a:fillRect/>
          </a:stretch>
        </p:blipFill>
        <p:spPr>
          <a:xfrm>
            <a:off x="4655840" y="1461415"/>
            <a:ext cx="7177737" cy="4702849"/>
          </a:xfrm>
          <a:prstGeom prst="rect">
            <a:avLst/>
          </a:prstGeom>
        </p:spPr>
      </p:pic>
    </p:spTree>
    <p:extLst>
      <p:ext uri="{BB962C8B-B14F-4D97-AF65-F5344CB8AC3E}">
        <p14:creationId xmlns:p14="http://schemas.microsoft.com/office/powerpoint/2010/main" val="31276742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90A0DE0-34ED-E90E-C990-3579F5AB68FF}"/>
              </a:ext>
            </a:extLst>
          </p:cNvPr>
          <p:cNvSpPr>
            <a:spLocks noGrp="1"/>
          </p:cNvSpPr>
          <p:nvPr>
            <p:ph type="sldNum" sz="quarter" idx="12"/>
          </p:nvPr>
        </p:nvSpPr>
        <p:spPr/>
        <p:txBody>
          <a:bodyPr/>
          <a:lstStyle/>
          <a:p>
            <a:fld id="{D836C0FE-70CA-4950-82D6-CF602CC2B770}" type="slidenum">
              <a:rPr lang="en-GB" smtClean="0"/>
              <a:t>80</a:t>
            </a:fld>
            <a:endParaRPr lang="en-GB" dirty="0"/>
          </a:p>
        </p:txBody>
      </p:sp>
      <p:sp>
        <p:nvSpPr>
          <p:cNvPr id="3" name="Titel 2">
            <a:extLst>
              <a:ext uri="{FF2B5EF4-FFF2-40B4-BE49-F238E27FC236}">
                <a16:creationId xmlns:a16="http://schemas.microsoft.com/office/drawing/2014/main" id="{512BD039-F404-C26E-D8E4-439292D15CAA}"/>
              </a:ext>
            </a:extLst>
          </p:cNvPr>
          <p:cNvSpPr>
            <a:spLocks noGrp="1"/>
          </p:cNvSpPr>
          <p:nvPr>
            <p:ph type="title"/>
          </p:nvPr>
        </p:nvSpPr>
        <p:spPr/>
        <p:txBody>
          <a:bodyPr/>
          <a:lstStyle/>
          <a:p>
            <a:r>
              <a:rPr lang="en-GB" dirty="0"/>
              <a:t>Looking back: Rostow's Stages of Economic Growth</a:t>
            </a:r>
          </a:p>
        </p:txBody>
      </p:sp>
      <p:sp>
        <p:nvSpPr>
          <p:cNvPr id="5" name="Datumsplatzhalter 4">
            <a:extLst>
              <a:ext uri="{FF2B5EF4-FFF2-40B4-BE49-F238E27FC236}">
                <a16:creationId xmlns:a16="http://schemas.microsoft.com/office/drawing/2014/main" id="{51D62B88-1C49-F68D-6E6E-ACFE578B2C6F}"/>
              </a:ext>
            </a:extLst>
          </p:cNvPr>
          <p:cNvSpPr>
            <a:spLocks noGrp="1"/>
          </p:cNvSpPr>
          <p:nvPr>
            <p:ph type="dt" sz="half" idx="10"/>
          </p:nvPr>
        </p:nvSpPr>
        <p:spPr/>
        <p:txBody>
          <a:bodyPr/>
          <a:lstStyle/>
          <a:p>
            <a:r>
              <a:rPr lang="en-GB" dirty="0"/>
              <a:t>(A.u., 2024)</a:t>
            </a:r>
          </a:p>
        </p:txBody>
      </p:sp>
      <p:sp>
        <p:nvSpPr>
          <p:cNvPr id="6" name="Fußzeilenplatzhalter 5">
            <a:extLst>
              <a:ext uri="{FF2B5EF4-FFF2-40B4-BE49-F238E27FC236}">
                <a16:creationId xmlns:a16="http://schemas.microsoft.com/office/drawing/2014/main" id="{22D0AE48-69C7-0959-D35D-8312BE228CD8}"/>
              </a:ext>
            </a:extLst>
          </p:cNvPr>
          <p:cNvSpPr>
            <a:spLocks noGrp="1"/>
          </p:cNvSpPr>
          <p:nvPr>
            <p:ph type="ftr" sz="quarter" idx="11"/>
          </p:nvPr>
        </p:nvSpPr>
        <p:spPr/>
        <p:txBody>
          <a:bodyPr/>
          <a:lstStyle/>
          <a:p>
            <a:r>
              <a:rPr lang="en-GB" dirty="0"/>
              <a:t>KMH / Intro Circularity</a:t>
            </a:r>
          </a:p>
        </p:txBody>
      </p:sp>
      <p:pic>
        <p:nvPicPr>
          <p:cNvPr id="7" name="Picture 2" descr="Rostow's Model PPT Slide 1">
            <a:hlinkClick r:id="rId3"/>
            <a:extLst>
              <a:ext uri="{FF2B5EF4-FFF2-40B4-BE49-F238E27FC236}">
                <a16:creationId xmlns:a16="http://schemas.microsoft.com/office/drawing/2014/main" id="{585C2059-ECB8-64BE-9CBD-BEF8EA67376A}"/>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14588" b="6605"/>
          <a:stretch/>
        </p:blipFill>
        <p:spPr bwMode="auto">
          <a:xfrm>
            <a:off x="1725781" y="1302900"/>
            <a:ext cx="7918120"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333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81</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A conclusion: Dominant linear model</a:t>
            </a:r>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US" dirty="0"/>
              <a:t>(BMK, 2021:5; World Economic Forum, 2023)</a:t>
            </a:r>
            <a:endParaRPr lang="en-GB" dirty="0"/>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11266" name="Picture 2" descr="The circular economy is much more than recycling.">
            <a:hlinkClick r:id="rId2"/>
            <a:extLst>
              <a:ext uri="{FF2B5EF4-FFF2-40B4-BE49-F238E27FC236}">
                <a16:creationId xmlns:a16="http://schemas.microsoft.com/office/drawing/2014/main" id="{C2F8DDB3-C3BA-AB98-F248-7D943F532C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461"/>
          <a:stretch/>
        </p:blipFill>
        <p:spPr bwMode="auto">
          <a:xfrm>
            <a:off x="7599349" y="346350"/>
            <a:ext cx="4048153" cy="5962650"/>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9">
            <a:extLst>
              <a:ext uri="{FF2B5EF4-FFF2-40B4-BE49-F238E27FC236}">
                <a16:creationId xmlns:a16="http://schemas.microsoft.com/office/drawing/2014/main" id="{AA6C4580-7948-69A0-B99F-7E0F6ED7AD7C}"/>
              </a:ext>
            </a:extLst>
          </p:cNvPr>
          <p:cNvPicPr>
            <a:picLocks noGrp="1" noChangeAspect="1"/>
          </p:cNvPicPr>
          <p:nvPr>
            <p:ph idx="1"/>
          </p:nvPr>
        </p:nvPicPr>
        <p:blipFill>
          <a:blip r:embed="rId4"/>
          <a:stretch>
            <a:fillRect/>
          </a:stretch>
        </p:blipFill>
        <p:spPr>
          <a:xfrm>
            <a:off x="544498" y="2123195"/>
            <a:ext cx="6607001" cy="3383263"/>
          </a:xfrm>
        </p:spPr>
      </p:pic>
    </p:spTree>
    <p:extLst>
      <p:ext uri="{BB962C8B-B14F-4D97-AF65-F5344CB8AC3E}">
        <p14:creationId xmlns:p14="http://schemas.microsoft.com/office/powerpoint/2010/main" val="3270320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C9B373-AB2E-456D-BCE0-6A01C1ECA776}"/>
              </a:ext>
            </a:extLst>
          </p:cNvPr>
          <p:cNvSpPr>
            <a:spLocks noGrp="1"/>
          </p:cNvSpPr>
          <p:nvPr>
            <p:ph type="title"/>
          </p:nvPr>
        </p:nvSpPr>
        <p:spPr/>
        <p:txBody>
          <a:bodyPr/>
          <a:lstStyle/>
          <a:p>
            <a:r>
              <a:rPr lang="en-GB" dirty="0"/>
              <a:t>&amp; now:</a:t>
            </a:r>
            <a:br>
              <a:rPr lang="en-GB" dirty="0"/>
            </a:br>
            <a:r>
              <a:rPr lang="en-GB" dirty="0"/>
              <a:t>Circular </a:t>
            </a:r>
            <a:br>
              <a:rPr lang="en-GB" dirty="0"/>
            </a:br>
            <a:r>
              <a:rPr lang="en-GB" dirty="0"/>
              <a:t>Economy?</a:t>
            </a:r>
          </a:p>
        </p:txBody>
      </p:sp>
    </p:spTree>
    <p:extLst>
      <p:ext uri="{BB962C8B-B14F-4D97-AF65-F5344CB8AC3E}">
        <p14:creationId xmlns:p14="http://schemas.microsoft.com/office/powerpoint/2010/main" val="5588361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217985-5D1C-BD0E-6A3E-512EF737E2A3}"/>
              </a:ext>
            </a:extLst>
          </p:cNvPr>
          <p:cNvSpPr>
            <a:spLocks noGrp="1"/>
          </p:cNvSpPr>
          <p:nvPr>
            <p:ph type="sldNum" sz="quarter" idx="12"/>
          </p:nvPr>
        </p:nvSpPr>
        <p:spPr/>
        <p:txBody>
          <a:bodyPr/>
          <a:lstStyle/>
          <a:p>
            <a:fld id="{D836C0FE-70CA-4950-82D6-CF602CC2B770}" type="slidenum">
              <a:rPr lang="en-GB" smtClean="0"/>
              <a:t>83</a:t>
            </a:fld>
            <a:endParaRPr lang="en-GB" dirty="0"/>
          </a:p>
        </p:txBody>
      </p:sp>
      <p:sp>
        <p:nvSpPr>
          <p:cNvPr id="3" name="Titel 2">
            <a:extLst>
              <a:ext uri="{FF2B5EF4-FFF2-40B4-BE49-F238E27FC236}">
                <a16:creationId xmlns:a16="http://schemas.microsoft.com/office/drawing/2014/main" id="{FA8A1264-EB9E-928E-05C6-C1B1F1FD6B7C}"/>
              </a:ext>
            </a:extLst>
          </p:cNvPr>
          <p:cNvSpPr>
            <a:spLocks noGrp="1"/>
          </p:cNvSpPr>
          <p:nvPr>
            <p:ph type="title"/>
          </p:nvPr>
        </p:nvSpPr>
        <p:spPr/>
        <p:txBody>
          <a:bodyPr/>
          <a:lstStyle/>
          <a:p>
            <a:r>
              <a:rPr lang="en-GB" dirty="0"/>
              <a:t>💡Ecological carrying capacity (aka: there are limits)</a:t>
            </a:r>
          </a:p>
        </p:txBody>
      </p:sp>
      <p:sp>
        <p:nvSpPr>
          <p:cNvPr id="5" name="Datumsplatzhalter 4">
            <a:extLst>
              <a:ext uri="{FF2B5EF4-FFF2-40B4-BE49-F238E27FC236}">
                <a16:creationId xmlns:a16="http://schemas.microsoft.com/office/drawing/2014/main" id="{87D27264-BB5A-B149-9DEB-8BA6DF23690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E531939-81D8-905A-FBB0-BEB6FF031141}"/>
              </a:ext>
            </a:extLst>
          </p:cNvPr>
          <p:cNvSpPr>
            <a:spLocks noGrp="1"/>
          </p:cNvSpPr>
          <p:nvPr>
            <p:ph type="ftr" sz="quarter" idx="11"/>
          </p:nvPr>
        </p:nvSpPr>
        <p:spPr/>
        <p:txBody>
          <a:bodyPr/>
          <a:lstStyle/>
          <a:p>
            <a:r>
              <a:rPr lang="en-GB" dirty="0"/>
              <a:t>KMH / Intro Circularity</a:t>
            </a:r>
          </a:p>
        </p:txBody>
      </p:sp>
      <p:pic>
        <p:nvPicPr>
          <p:cNvPr id="7" name="Inhaltsplatzhalter 3">
            <a:extLst>
              <a:ext uri="{FF2B5EF4-FFF2-40B4-BE49-F238E27FC236}">
                <a16:creationId xmlns:a16="http://schemas.microsoft.com/office/drawing/2014/main" id="{EA286718-1045-4536-6431-0D0AFC6C8AC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251661" y="1701000"/>
            <a:ext cx="5397500" cy="4165600"/>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121308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0D43CD2B-0DC0-2658-D66D-A200A6B2D8B5}"/>
              </a:ext>
            </a:extLst>
          </p:cNvPr>
          <p:cNvSpPr>
            <a:spLocks noGrp="1"/>
          </p:cNvSpPr>
          <p:nvPr>
            <p:ph type="sldNum" sz="quarter" idx="12"/>
          </p:nvPr>
        </p:nvSpPr>
        <p:spPr/>
        <p:txBody>
          <a:bodyPr/>
          <a:lstStyle/>
          <a:p>
            <a:fld id="{9C057DB4-583E-41A7-BD94-987342018C17}" type="slidenum">
              <a:rPr lang="en-GB" noProof="0" smtClean="0"/>
              <a:pPr/>
              <a:t>84</a:t>
            </a:fld>
            <a:endParaRPr lang="en-GB" noProof="0" dirty="0"/>
          </a:p>
        </p:txBody>
      </p:sp>
      <p:sp>
        <p:nvSpPr>
          <p:cNvPr id="2" name="Titel 1">
            <a:extLst>
              <a:ext uri="{FF2B5EF4-FFF2-40B4-BE49-F238E27FC236}">
                <a16:creationId xmlns:a16="http://schemas.microsoft.com/office/drawing/2014/main" id="{22683885-AB7B-A1BE-D170-DE2EB5B50632}"/>
              </a:ext>
            </a:extLst>
          </p:cNvPr>
          <p:cNvSpPr>
            <a:spLocks noGrp="1"/>
          </p:cNvSpPr>
          <p:nvPr>
            <p:ph type="title"/>
          </p:nvPr>
        </p:nvSpPr>
        <p:spPr>
          <a:xfrm>
            <a:off x="695326" y="405000"/>
            <a:ext cx="8928100" cy="792000"/>
          </a:xfrm>
        </p:spPr>
        <p:txBody>
          <a:bodyPr/>
          <a:lstStyle/>
          <a:p>
            <a:r>
              <a:rPr lang="en-GB" dirty="0"/>
              <a:t>Reviewing our socio-ecological performance from an earth-systems perspective</a:t>
            </a:r>
          </a:p>
        </p:txBody>
      </p:sp>
      <p:sp>
        <p:nvSpPr>
          <p:cNvPr id="3" name="Fußzeilenplatzhalter 2">
            <a:extLst>
              <a:ext uri="{FF2B5EF4-FFF2-40B4-BE49-F238E27FC236}">
                <a16:creationId xmlns:a16="http://schemas.microsoft.com/office/drawing/2014/main" id="{150C83EB-8CBC-CACE-2773-4889033FE824}"/>
              </a:ext>
            </a:extLst>
          </p:cNvPr>
          <p:cNvSpPr>
            <a:spLocks noGrp="1"/>
          </p:cNvSpPr>
          <p:nvPr>
            <p:ph type="ftr" sz="quarter" idx="11"/>
          </p:nvPr>
        </p:nvSpPr>
        <p:spPr/>
        <p:txBody>
          <a:bodyPr/>
          <a:lstStyle/>
          <a:p>
            <a:r>
              <a:rPr lang="en-GB" noProof="0" dirty="0"/>
              <a:t>KMH | IMC 16.04.24</a:t>
            </a:r>
          </a:p>
        </p:txBody>
      </p:sp>
      <p:pic>
        <p:nvPicPr>
          <p:cNvPr id="1026" name="Picture 2">
            <a:extLst>
              <a:ext uri="{FF2B5EF4-FFF2-40B4-BE49-F238E27FC236}">
                <a16:creationId xmlns:a16="http://schemas.microsoft.com/office/drawing/2014/main" id="{635456F1-FCB7-75A3-170F-77EA428269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9334659" y="2058496"/>
            <a:ext cx="2447715" cy="3746504"/>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gebrauchtes Buch – Weizsäcker, Ernst Ulrich von;Lovins, Amory B.;Lovins, L. Hunter – Faktor vier">
            <a:extLst>
              <a:ext uri="{FF2B5EF4-FFF2-40B4-BE49-F238E27FC236}">
                <a16:creationId xmlns:a16="http://schemas.microsoft.com/office/drawing/2014/main" id="{E78F8143-93C8-E32F-5233-7C91AA80E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226" y="2058497"/>
            <a:ext cx="2464805" cy="3746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0FB4780-E932-01C1-0BE9-6D9F92DE9C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9704" y="2058497"/>
            <a:ext cx="2531203" cy="3746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FB5B634-4EF0-E8EC-3B63-77CF1CC1D8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8554" y="2058497"/>
            <a:ext cx="2497669" cy="3746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2034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2106F3E-0E08-64FD-4376-3E462DBA3745}"/>
              </a:ext>
            </a:extLst>
          </p:cNvPr>
          <p:cNvSpPr>
            <a:spLocks noGrp="1"/>
          </p:cNvSpPr>
          <p:nvPr>
            <p:ph type="sldNum" sz="quarter" idx="12"/>
          </p:nvPr>
        </p:nvSpPr>
        <p:spPr/>
        <p:txBody>
          <a:bodyPr/>
          <a:lstStyle/>
          <a:p>
            <a:fld id="{D836C0FE-70CA-4950-82D6-CF602CC2B770}" type="slidenum">
              <a:rPr lang="de-DE" smtClean="0"/>
              <a:t>85</a:t>
            </a:fld>
            <a:endParaRPr lang="de-DE" dirty="0"/>
          </a:p>
        </p:txBody>
      </p:sp>
      <p:sp>
        <p:nvSpPr>
          <p:cNvPr id="3" name="Titel 2">
            <a:extLst>
              <a:ext uri="{FF2B5EF4-FFF2-40B4-BE49-F238E27FC236}">
                <a16:creationId xmlns:a16="http://schemas.microsoft.com/office/drawing/2014/main" id="{9B0D9374-69A5-434A-6C76-B9614CC9A757}"/>
              </a:ext>
            </a:extLst>
          </p:cNvPr>
          <p:cNvSpPr>
            <a:spLocks noGrp="1"/>
          </p:cNvSpPr>
          <p:nvPr>
            <p:ph type="title"/>
          </p:nvPr>
        </p:nvSpPr>
        <p:spPr/>
        <p:txBody>
          <a:bodyPr/>
          <a:lstStyle/>
          <a:p>
            <a:r>
              <a:rPr lang="en-GB" dirty="0"/>
              <a:t>Earth-Systems Perspective?</a:t>
            </a:r>
          </a:p>
        </p:txBody>
      </p:sp>
      <p:sp>
        <p:nvSpPr>
          <p:cNvPr id="4" name="Inhaltsplatzhalter 3">
            <a:extLst>
              <a:ext uri="{FF2B5EF4-FFF2-40B4-BE49-F238E27FC236}">
                <a16:creationId xmlns:a16="http://schemas.microsoft.com/office/drawing/2014/main" id="{B72E7568-6E59-5813-64ED-9E6B19147D22}"/>
              </a:ext>
            </a:extLst>
          </p:cNvPr>
          <p:cNvSpPr>
            <a:spLocks noGrp="1"/>
          </p:cNvSpPr>
          <p:nvPr>
            <p:ph idx="1"/>
          </p:nvPr>
        </p:nvSpPr>
        <p:spPr>
          <a:xfrm>
            <a:off x="695325" y="1197001"/>
            <a:ext cx="8928100" cy="4967264"/>
          </a:xfrm>
        </p:spPr>
        <p:txBody>
          <a:bodyPr>
            <a:normAutofit fontScale="77500" lnSpcReduction="20000"/>
          </a:bodyPr>
          <a:lstStyle/>
          <a:p>
            <a:r>
              <a:rPr lang="en-GB" b="1" dirty="0"/>
              <a:t>Holistic approach: </a:t>
            </a:r>
            <a:r>
              <a:rPr lang="en-GB" dirty="0"/>
              <a:t>Earth = interconnected system</a:t>
            </a:r>
          </a:p>
          <a:p>
            <a:pPr lvl="1"/>
            <a:r>
              <a:rPr lang="en-GB" dirty="0"/>
              <a:t>atmosphere, hydrosphere, biosphere, lithosphere, anthroposphere</a:t>
            </a:r>
          </a:p>
          <a:p>
            <a:r>
              <a:rPr lang="en-GB" b="1" dirty="0"/>
              <a:t>Dynamic interactions: </a:t>
            </a:r>
          </a:p>
          <a:p>
            <a:pPr lvl="1"/>
            <a:r>
              <a:rPr lang="en-GB" dirty="0"/>
              <a:t>processes, feedback loops, and thresholds influencing system stability</a:t>
            </a:r>
          </a:p>
          <a:p>
            <a:pPr lvl="1"/>
            <a:r>
              <a:rPr lang="en-GB" dirty="0"/>
              <a:t>positive (amplifying) and negative (stabilising) feedbacks</a:t>
            </a:r>
          </a:p>
          <a:p>
            <a:r>
              <a:rPr lang="en-GB" b="1" dirty="0"/>
              <a:t>Planetary boundaries: </a:t>
            </a:r>
            <a:r>
              <a:rPr lang="en-GB" dirty="0"/>
              <a:t>safe operating limits for Earth’s systems</a:t>
            </a:r>
          </a:p>
          <a:p>
            <a:pPr lvl="1"/>
            <a:r>
              <a:rPr lang="en-GB" dirty="0"/>
              <a:t>climate, biodiversity, etc.</a:t>
            </a:r>
          </a:p>
          <a:p>
            <a:r>
              <a:rPr lang="en-GB" b="1" dirty="0"/>
              <a:t>Temporal and spatial scales </a:t>
            </a:r>
          </a:p>
          <a:p>
            <a:pPr lvl="1"/>
            <a:r>
              <a:rPr lang="en-GB" dirty="0"/>
              <a:t>processes from local to global and short to geological timescales</a:t>
            </a:r>
          </a:p>
          <a:p>
            <a:r>
              <a:rPr lang="en-GB" b="1" dirty="0"/>
              <a:t>Interdisciplinarity: </a:t>
            </a:r>
            <a:r>
              <a:rPr lang="en-GB" dirty="0"/>
              <a:t>insights from natural and social sciences to understand complex interactions</a:t>
            </a:r>
          </a:p>
          <a:p>
            <a:r>
              <a:rPr lang="en-GB" b="1" dirty="0"/>
              <a:t>Human Role: </a:t>
            </a:r>
            <a:r>
              <a:rPr lang="en-GB" dirty="0"/>
              <a:t>humans = dominant geological force </a:t>
            </a:r>
            <a:r>
              <a:rPr lang="en-GB" b="1" dirty="0"/>
              <a:t>👉 Anthropocene</a:t>
            </a:r>
          </a:p>
          <a:p>
            <a:r>
              <a:rPr lang="en-GB" b="1" dirty="0"/>
              <a:t>Focus on resilience: </a:t>
            </a:r>
            <a:r>
              <a:rPr lang="en-GB" dirty="0"/>
              <a:t>system capacity to absorb disturbances and adapt to change</a:t>
            </a:r>
          </a:p>
        </p:txBody>
      </p:sp>
      <p:sp>
        <p:nvSpPr>
          <p:cNvPr id="5" name="Datumsplatzhalter 4">
            <a:extLst>
              <a:ext uri="{FF2B5EF4-FFF2-40B4-BE49-F238E27FC236}">
                <a16:creationId xmlns:a16="http://schemas.microsoft.com/office/drawing/2014/main" id="{6BF23EDB-7306-7165-824C-A0ADD218C189}"/>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8F9E3E50-EF6C-4372-1415-5BDB57FB3CBA}"/>
              </a:ext>
            </a:extLst>
          </p:cNvPr>
          <p:cNvSpPr>
            <a:spLocks noGrp="1"/>
          </p:cNvSpPr>
          <p:nvPr>
            <p:ph type="ftr" sz="quarter" idx="11"/>
          </p:nvPr>
        </p:nvSpPr>
        <p:spPr/>
        <p:txBody>
          <a:bodyPr/>
          <a:lstStyle/>
          <a:p>
            <a:r>
              <a:rPr lang="de-DE" dirty="0"/>
              <a:t>KMH / Intro Circularity</a:t>
            </a:r>
          </a:p>
        </p:txBody>
      </p:sp>
    </p:spTree>
    <p:extLst>
      <p:ext uri="{BB962C8B-B14F-4D97-AF65-F5344CB8AC3E}">
        <p14:creationId xmlns:p14="http://schemas.microsoft.com/office/powerpoint/2010/main" val="21820503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FF60627-218D-68D7-97B5-854822C677B9}"/>
              </a:ext>
            </a:extLst>
          </p:cNvPr>
          <p:cNvSpPr>
            <a:spLocks noGrp="1"/>
          </p:cNvSpPr>
          <p:nvPr>
            <p:ph type="sldNum" sz="quarter" idx="12"/>
          </p:nvPr>
        </p:nvSpPr>
        <p:spPr/>
        <p:txBody>
          <a:bodyPr/>
          <a:lstStyle/>
          <a:p>
            <a:fld id="{D836C0FE-70CA-4950-82D6-CF602CC2B770}" type="slidenum">
              <a:rPr lang="en-GB" smtClean="0"/>
              <a:t>86</a:t>
            </a:fld>
            <a:endParaRPr lang="en-GB" dirty="0"/>
          </a:p>
        </p:txBody>
      </p:sp>
      <p:sp>
        <p:nvSpPr>
          <p:cNvPr id="3" name="Titel 2">
            <a:extLst>
              <a:ext uri="{FF2B5EF4-FFF2-40B4-BE49-F238E27FC236}">
                <a16:creationId xmlns:a16="http://schemas.microsoft.com/office/drawing/2014/main" id="{A35F2DCF-FB93-B519-3FE8-FB2C23753CE1}"/>
              </a:ext>
            </a:extLst>
          </p:cNvPr>
          <p:cNvSpPr>
            <a:spLocks noGrp="1"/>
          </p:cNvSpPr>
          <p:nvPr>
            <p:ph type="title"/>
          </p:nvPr>
        </p:nvSpPr>
        <p:spPr>
          <a:xfrm>
            <a:off x="695326" y="333000"/>
            <a:ext cx="8928100" cy="792000"/>
          </a:xfrm>
        </p:spPr>
        <p:txBody>
          <a:bodyPr/>
          <a:lstStyle/>
          <a:p>
            <a:r>
              <a:rPr lang="en-GB" dirty="0"/>
              <a:t>Understanding society as hybrid system </a:t>
            </a:r>
            <a:br>
              <a:rPr lang="en-GB" dirty="0"/>
            </a:br>
            <a:r>
              <a:rPr lang="en-GB" dirty="0"/>
              <a:t>(e.g. Fischer-Kowalski and Weisz 1999)</a:t>
            </a:r>
          </a:p>
        </p:txBody>
      </p:sp>
      <p:pic>
        <p:nvPicPr>
          <p:cNvPr id="8" name="Inhaltsplatzhalter 7">
            <a:extLst>
              <a:ext uri="{FF2B5EF4-FFF2-40B4-BE49-F238E27FC236}">
                <a16:creationId xmlns:a16="http://schemas.microsoft.com/office/drawing/2014/main" id="{DDEF05FE-ACD1-E7F8-D533-503719A663F5}"/>
              </a:ext>
            </a:extLst>
          </p:cNvPr>
          <p:cNvPicPr>
            <a:picLocks noGrp="1" noChangeAspect="1"/>
          </p:cNvPicPr>
          <p:nvPr>
            <p:ph idx="1"/>
          </p:nvPr>
        </p:nvPicPr>
        <p:blipFill>
          <a:blip r:embed="rId2"/>
          <a:stretch>
            <a:fillRect/>
          </a:stretch>
        </p:blipFill>
        <p:spPr>
          <a:xfrm>
            <a:off x="1488000" y="1557512"/>
            <a:ext cx="8883770" cy="4535488"/>
          </a:xfrm>
        </p:spPr>
      </p:pic>
      <p:sp>
        <p:nvSpPr>
          <p:cNvPr id="5" name="Datumsplatzhalter 4">
            <a:extLst>
              <a:ext uri="{FF2B5EF4-FFF2-40B4-BE49-F238E27FC236}">
                <a16:creationId xmlns:a16="http://schemas.microsoft.com/office/drawing/2014/main" id="{9400394C-3B20-B26F-5404-73238CDA9BB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295BBFC-53D1-363D-3463-3CFD0B5F70B2}"/>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950859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FF60627-218D-68D7-97B5-854822C677B9}"/>
              </a:ext>
            </a:extLst>
          </p:cNvPr>
          <p:cNvSpPr>
            <a:spLocks noGrp="1"/>
          </p:cNvSpPr>
          <p:nvPr>
            <p:ph type="sldNum" sz="quarter" idx="12"/>
          </p:nvPr>
        </p:nvSpPr>
        <p:spPr/>
        <p:txBody>
          <a:bodyPr/>
          <a:lstStyle/>
          <a:p>
            <a:fld id="{D836C0FE-70CA-4950-82D6-CF602CC2B770}" type="slidenum">
              <a:rPr lang="en-GB" smtClean="0"/>
              <a:t>87</a:t>
            </a:fld>
            <a:endParaRPr lang="en-GB" dirty="0"/>
          </a:p>
        </p:txBody>
      </p:sp>
      <p:sp>
        <p:nvSpPr>
          <p:cNvPr id="3" name="Titel 2">
            <a:extLst>
              <a:ext uri="{FF2B5EF4-FFF2-40B4-BE49-F238E27FC236}">
                <a16:creationId xmlns:a16="http://schemas.microsoft.com/office/drawing/2014/main" id="{A35F2DCF-FB93-B519-3FE8-FB2C23753CE1}"/>
              </a:ext>
            </a:extLst>
          </p:cNvPr>
          <p:cNvSpPr>
            <a:spLocks noGrp="1"/>
          </p:cNvSpPr>
          <p:nvPr>
            <p:ph type="title"/>
          </p:nvPr>
        </p:nvSpPr>
        <p:spPr>
          <a:xfrm>
            <a:off x="695326" y="333000"/>
            <a:ext cx="8928100" cy="792000"/>
          </a:xfrm>
        </p:spPr>
        <p:txBody>
          <a:bodyPr/>
          <a:lstStyle/>
          <a:p>
            <a:r>
              <a:rPr lang="en-GB" dirty="0"/>
              <a:t>Understanding society as hybrid system </a:t>
            </a:r>
            <a:br>
              <a:rPr lang="en-GB" dirty="0"/>
            </a:br>
            <a:r>
              <a:rPr lang="en-GB" dirty="0"/>
              <a:t>(e.g. Fischer-Kowalski and Weisz 1999)</a:t>
            </a:r>
          </a:p>
        </p:txBody>
      </p:sp>
      <p:sp>
        <p:nvSpPr>
          <p:cNvPr id="5" name="Datumsplatzhalter 4">
            <a:extLst>
              <a:ext uri="{FF2B5EF4-FFF2-40B4-BE49-F238E27FC236}">
                <a16:creationId xmlns:a16="http://schemas.microsoft.com/office/drawing/2014/main" id="{9400394C-3B20-B26F-5404-73238CDA9BB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295BBFC-53D1-363D-3463-3CFD0B5F70B2}"/>
              </a:ext>
            </a:extLst>
          </p:cNvPr>
          <p:cNvSpPr>
            <a:spLocks noGrp="1"/>
          </p:cNvSpPr>
          <p:nvPr>
            <p:ph type="ftr" sz="quarter" idx="11"/>
          </p:nvPr>
        </p:nvSpPr>
        <p:spPr/>
        <p:txBody>
          <a:bodyPr/>
          <a:lstStyle/>
          <a:p>
            <a:r>
              <a:rPr lang="en-GB" dirty="0"/>
              <a:t>KMH / Intro Circularity</a:t>
            </a:r>
          </a:p>
        </p:txBody>
      </p:sp>
      <p:pic>
        <p:nvPicPr>
          <p:cNvPr id="7" name="Grafik 6">
            <a:extLst>
              <a:ext uri="{FF2B5EF4-FFF2-40B4-BE49-F238E27FC236}">
                <a16:creationId xmlns:a16="http://schemas.microsoft.com/office/drawing/2014/main" id="{77FEBFD4-085F-A84B-7F55-D4AB6631474B}"/>
              </a:ext>
            </a:extLst>
          </p:cNvPr>
          <p:cNvPicPr>
            <a:picLocks noChangeAspect="1"/>
          </p:cNvPicPr>
          <p:nvPr/>
        </p:nvPicPr>
        <p:blipFill>
          <a:blip r:embed="rId2"/>
          <a:stretch>
            <a:fillRect/>
          </a:stretch>
        </p:blipFill>
        <p:spPr>
          <a:xfrm>
            <a:off x="695324" y="1451610"/>
            <a:ext cx="3048731" cy="4606290"/>
          </a:xfrm>
          <a:prstGeom prst="rect">
            <a:avLst/>
          </a:prstGeom>
          <a:ln w="6350">
            <a:solidFill>
              <a:schemeClr val="tx1"/>
            </a:solidFill>
          </a:ln>
          <a:effectLst>
            <a:outerShdw blurRad="254000" dist="107763" dir="2699994" algn="tl">
              <a:prstClr val="black">
                <a:alpha val="40000"/>
              </a:prstClr>
            </a:outerShdw>
          </a:effectLst>
        </p:spPr>
      </p:pic>
      <p:pic>
        <p:nvPicPr>
          <p:cNvPr id="1026" name="Picture 2">
            <a:extLst>
              <a:ext uri="{FF2B5EF4-FFF2-40B4-BE49-F238E27FC236}">
                <a16:creationId xmlns:a16="http://schemas.microsoft.com/office/drawing/2014/main" id="{2D7BC950-4FDF-AB1A-6757-780C89B7E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136" y="1451610"/>
            <a:ext cx="3071926" cy="460629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C58A181D-654C-A4E2-09A4-32E28C915593}"/>
              </a:ext>
            </a:extLst>
          </p:cNvPr>
          <p:cNvPicPr>
            <a:picLocks noChangeAspect="1"/>
          </p:cNvPicPr>
          <p:nvPr/>
        </p:nvPicPr>
        <p:blipFill>
          <a:blip r:embed="rId4"/>
          <a:stretch>
            <a:fillRect/>
          </a:stretch>
        </p:blipFill>
        <p:spPr>
          <a:xfrm>
            <a:off x="8310143" y="1451609"/>
            <a:ext cx="3048731" cy="4606845"/>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5835424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B400CC1-2CF1-D1A9-9EF4-CFC339B22A8C}"/>
              </a:ext>
            </a:extLst>
          </p:cNvPr>
          <p:cNvSpPr>
            <a:spLocks noGrp="1"/>
          </p:cNvSpPr>
          <p:nvPr>
            <p:ph type="sldNum" sz="quarter" idx="12"/>
          </p:nvPr>
        </p:nvSpPr>
        <p:spPr/>
        <p:txBody>
          <a:bodyPr/>
          <a:lstStyle/>
          <a:p>
            <a:fld id="{D836C0FE-70CA-4950-82D6-CF602CC2B770}" type="slidenum">
              <a:rPr lang="en-GB" smtClean="0"/>
              <a:t>88</a:t>
            </a:fld>
            <a:endParaRPr lang="en-GB" dirty="0"/>
          </a:p>
        </p:txBody>
      </p:sp>
      <p:sp>
        <p:nvSpPr>
          <p:cNvPr id="3" name="Titel 2">
            <a:extLst>
              <a:ext uri="{FF2B5EF4-FFF2-40B4-BE49-F238E27FC236}">
                <a16:creationId xmlns:a16="http://schemas.microsoft.com/office/drawing/2014/main" id="{31AA4EE5-CBFB-25F7-6249-435DCE27B2AB}"/>
              </a:ext>
            </a:extLst>
          </p:cNvPr>
          <p:cNvSpPr>
            <a:spLocks noGrp="1"/>
          </p:cNvSpPr>
          <p:nvPr>
            <p:ph type="title"/>
          </p:nvPr>
        </p:nvSpPr>
        <p:spPr/>
        <p:txBody>
          <a:bodyPr/>
          <a:lstStyle/>
          <a:p>
            <a:r>
              <a:rPr lang="en-GB" dirty="0"/>
              <a:t>The Vienna School of Socio Ecology (~ 1990)</a:t>
            </a:r>
          </a:p>
        </p:txBody>
      </p:sp>
      <p:sp>
        <p:nvSpPr>
          <p:cNvPr id="4" name="Inhaltsplatzhalter 3">
            <a:extLst>
              <a:ext uri="{FF2B5EF4-FFF2-40B4-BE49-F238E27FC236}">
                <a16:creationId xmlns:a16="http://schemas.microsoft.com/office/drawing/2014/main" id="{67179942-903B-4D45-F16A-B670D889B043}"/>
              </a:ext>
            </a:extLst>
          </p:cNvPr>
          <p:cNvSpPr>
            <a:spLocks noGrp="1"/>
          </p:cNvSpPr>
          <p:nvPr>
            <p:ph idx="1"/>
          </p:nvPr>
        </p:nvSpPr>
        <p:spPr>
          <a:xfrm>
            <a:off x="695325" y="1300899"/>
            <a:ext cx="8928100" cy="4863365"/>
          </a:xfrm>
        </p:spPr>
        <p:txBody>
          <a:bodyPr>
            <a:normAutofit fontScale="92500" lnSpcReduction="10000"/>
          </a:bodyPr>
          <a:lstStyle/>
          <a:p>
            <a:r>
              <a:rPr lang="en-GB" b="1" dirty="0"/>
              <a:t>Interdisciplinary Approach:</a:t>
            </a:r>
          </a:p>
          <a:p>
            <a:pPr lvl="1"/>
            <a:r>
              <a:rPr lang="en-GB" dirty="0"/>
              <a:t>natural sciences, social sciences, and humanities </a:t>
            </a:r>
            <a:br>
              <a:rPr lang="en-GB" dirty="0"/>
            </a:br>
            <a:r>
              <a:rPr lang="en-GB" dirty="0"/>
              <a:t>👉  study human-environment interactions</a:t>
            </a:r>
          </a:p>
          <a:p>
            <a:r>
              <a:rPr lang="en-GB" b="1" dirty="0"/>
              <a:t>Socio-Metabolic Perspective:</a:t>
            </a:r>
          </a:p>
          <a:p>
            <a:pPr lvl="1"/>
            <a:r>
              <a:rPr lang="en-GB" dirty="0"/>
              <a:t>how societies consume energy and materials to sustain themselves</a:t>
            </a:r>
            <a:br>
              <a:rPr lang="en-GB" dirty="0"/>
            </a:br>
            <a:r>
              <a:rPr lang="en-GB" dirty="0"/>
              <a:t>👉 "social metabolism"</a:t>
            </a:r>
          </a:p>
          <a:p>
            <a:pPr lvl="1"/>
            <a:r>
              <a:rPr lang="en-GB" dirty="0"/>
              <a:t>Focus on the impacts of material and energy flows on ecosystems</a:t>
            </a:r>
          </a:p>
          <a:p>
            <a:r>
              <a:rPr lang="en-GB" b="1" dirty="0"/>
              <a:t>Long-Term Sustainability:</a:t>
            </a:r>
          </a:p>
          <a:p>
            <a:pPr lvl="1"/>
            <a:r>
              <a:rPr lang="en-GB" dirty="0"/>
              <a:t>historical trends in resource use and their implications for future sustainability</a:t>
            </a:r>
          </a:p>
          <a:p>
            <a:pPr lvl="1"/>
            <a:r>
              <a:rPr lang="en-GB" dirty="0"/>
              <a:t>Advocates for systemic change to reduce ecological footprints and transition to sustainable practices</a:t>
            </a:r>
          </a:p>
        </p:txBody>
      </p:sp>
      <p:sp>
        <p:nvSpPr>
          <p:cNvPr id="5" name="Datumsplatzhalter 4">
            <a:extLst>
              <a:ext uri="{FF2B5EF4-FFF2-40B4-BE49-F238E27FC236}">
                <a16:creationId xmlns:a16="http://schemas.microsoft.com/office/drawing/2014/main" id="{5A8CCB3C-FCCF-072D-DE96-93A9DA38473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5A4C3E8-856F-8609-CC99-FB3C1F8E6761}"/>
              </a:ext>
            </a:extLst>
          </p:cNvPr>
          <p:cNvSpPr>
            <a:spLocks noGrp="1"/>
          </p:cNvSpPr>
          <p:nvPr>
            <p:ph type="ftr" sz="quarter" idx="11"/>
          </p:nvPr>
        </p:nvSpPr>
        <p:spPr/>
        <p:txBody>
          <a:bodyPr/>
          <a:lstStyle/>
          <a:p>
            <a:r>
              <a:rPr lang="en-GB" dirty="0"/>
              <a:t>KMH | L POS</a:t>
            </a:r>
          </a:p>
        </p:txBody>
      </p:sp>
    </p:spTree>
    <p:extLst>
      <p:ext uri="{BB962C8B-B14F-4D97-AF65-F5344CB8AC3E}">
        <p14:creationId xmlns:p14="http://schemas.microsoft.com/office/powerpoint/2010/main" val="4210879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13DF7CA-6458-9CEF-6ADE-2228D25DD68D}"/>
              </a:ext>
            </a:extLst>
          </p:cNvPr>
          <p:cNvSpPr>
            <a:spLocks noGrp="1"/>
          </p:cNvSpPr>
          <p:nvPr>
            <p:ph type="sldNum" sz="quarter" idx="12"/>
          </p:nvPr>
        </p:nvSpPr>
        <p:spPr/>
        <p:txBody>
          <a:bodyPr/>
          <a:lstStyle/>
          <a:p>
            <a:fld id="{D836C0FE-70CA-4950-82D6-CF602CC2B770}" type="slidenum">
              <a:rPr lang="en-GB" smtClean="0"/>
              <a:t>89</a:t>
            </a:fld>
            <a:endParaRPr lang="en-GB" dirty="0"/>
          </a:p>
        </p:txBody>
      </p:sp>
      <p:sp>
        <p:nvSpPr>
          <p:cNvPr id="3" name="Titel 2">
            <a:extLst>
              <a:ext uri="{FF2B5EF4-FFF2-40B4-BE49-F238E27FC236}">
                <a16:creationId xmlns:a16="http://schemas.microsoft.com/office/drawing/2014/main" id="{05CF4534-8009-5F04-94DA-937FBFF38938}"/>
              </a:ext>
            </a:extLst>
          </p:cNvPr>
          <p:cNvSpPr>
            <a:spLocks noGrp="1"/>
          </p:cNvSpPr>
          <p:nvPr>
            <p:ph type="title"/>
          </p:nvPr>
        </p:nvSpPr>
        <p:spPr/>
        <p:txBody>
          <a:bodyPr/>
          <a:lstStyle/>
          <a:p>
            <a:r>
              <a:rPr lang="en-GB" dirty="0"/>
              <a:t>Key concepts in a socio-ecological perspective:</a:t>
            </a:r>
          </a:p>
        </p:txBody>
      </p:sp>
      <p:sp>
        <p:nvSpPr>
          <p:cNvPr id="4" name="Inhaltsplatzhalter 3">
            <a:extLst>
              <a:ext uri="{FF2B5EF4-FFF2-40B4-BE49-F238E27FC236}">
                <a16:creationId xmlns:a16="http://schemas.microsoft.com/office/drawing/2014/main" id="{F9E8BD0F-413A-C52F-12EF-4302916B543D}"/>
              </a:ext>
            </a:extLst>
          </p:cNvPr>
          <p:cNvSpPr>
            <a:spLocks noGrp="1"/>
          </p:cNvSpPr>
          <p:nvPr>
            <p:ph idx="1"/>
          </p:nvPr>
        </p:nvSpPr>
        <p:spPr>
          <a:xfrm>
            <a:off x="695325" y="1707515"/>
            <a:ext cx="8928100" cy="4319589"/>
          </a:xfrm>
        </p:spPr>
        <p:txBody>
          <a:bodyPr>
            <a:normAutofit/>
          </a:bodyPr>
          <a:lstStyle/>
          <a:p>
            <a:pPr>
              <a:spcAft>
                <a:spcPct val="0"/>
              </a:spcAft>
            </a:pPr>
            <a:r>
              <a:rPr lang="en-GB" b="1" dirty="0"/>
              <a:t>Socio-Ecological Transitions:</a:t>
            </a:r>
          </a:p>
          <a:p>
            <a:pPr lvl="1">
              <a:spcAft>
                <a:spcPct val="0"/>
              </a:spcAft>
            </a:pPr>
            <a:r>
              <a:rPr lang="en-GB" dirty="0"/>
              <a:t>How societies have transitioned through phases like industrialisation</a:t>
            </a:r>
          </a:p>
          <a:p>
            <a:pPr lvl="1">
              <a:spcAft>
                <a:spcPct val="0"/>
              </a:spcAft>
            </a:pPr>
            <a:r>
              <a:rPr lang="en-GB" dirty="0"/>
              <a:t>what is required for a shift to sustainability</a:t>
            </a:r>
          </a:p>
          <a:p>
            <a:pPr lvl="1">
              <a:spcAft>
                <a:spcPct val="0"/>
              </a:spcAft>
            </a:pPr>
            <a:r>
              <a:rPr lang="en-GB" dirty="0"/>
              <a:t>how to achieve a "low-carbon" or "circular" economy</a:t>
            </a:r>
            <a:br>
              <a:rPr lang="en-GB" dirty="0"/>
            </a:br>
            <a:endParaRPr lang="en-GB" dirty="0"/>
          </a:p>
          <a:p>
            <a:pPr>
              <a:spcAft>
                <a:spcPct val="0"/>
              </a:spcAft>
            </a:pPr>
            <a:r>
              <a:rPr lang="en-GB" b="1" dirty="0"/>
              <a:t>Human-Environment Systems:</a:t>
            </a:r>
          </a:p>
          <a:p>
            <a:pPr lvl="1">
              <a:spcAft>
                <a:spcPct val="0"/>
              </a:spcAft>
            </a:pPr>
            <a:r>
              <a:rPr lang="en-GB" dirty="0"/>
              <a:t>social and ecological systems = deeply intertwined and co-evolving</a:t>
            </a:r>
          </a:p>
          <a:p>
            <a:pPr lvl="1">
              <a:spcAft>
                <a:spcPct val="0"/>
              </a:spcAft>
            </a:pPr>
            <a:r>
              <a:rPr lang="en-GB" dirty="0"/>
              <a:t>changes in one system inevitably affect the other</a:t>
            </a:r>
          </a:p>
        </p:txBody>
      </p:sp>
      <p:sp>
        <p:nvSpPr>
          <p:cNvPr id="5" name="Datumsplatzhalter 4">
            <a:extLst>
              <a:ext uri="{FF2B5EF4-FFF2-40B4-BE49-F238E27FC236}">
                <a16:creationId xmlns:a16="http://schemas.microsoft.com/office/drawing/2014/main" id="{395656F9-8B43-AB28-8208-E9F45ED5ACF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A53CDF3-CB85-52A1-4921-4B6B51F68061}"/>
              </a:ext>
            </a:extLst>
          </p:cNvPr>
          <p:cNvSpPr>
            <a:spLocks noGrp="1"/>
          </p:cNvSpPr>
          <p:nvPr>
            <p:ph type="ftr" sz="quarter" idx="11"/>
          </p:nvPr>
        </p:nvSpPr>
        <p:spPr/>
        <p:txBody>
          <a:bodyPr/>
          <a:lstStyle/>
          <a:p>
            <a:r>
              <a:rPr lang="en-GB" dirty="0"/>
              <a:t>KMH | L POS</a:t>
            </a:r>
          </a:p>
        </p:txBody>
      </p:sp>
    </p:spTree>
    <p:extLst>
      <p:ext uri="{BB962C8B-B14F-4D97-AF65-F5344CB8AC3E}">
        <p14:creationId xmlns:p14="http://schemas.microsoft.com/office/powerpoint/2010/main" val="2972583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12EDBF6-BD06-C6D8-1CF6-8AC652668DA2}"/>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7A4FF865-F550-80C9-54B0-3007A0EBB8F4}"/>
              </a:ext>
            </a:extLst>
          </p:cNvPr>
          <p:cNvSpPr>
            <a:spLocks noGrp="1"/>
          </p:cNvSpPr>
          <p:nvPr>
            <p:ph type="title"/>
          </p:nvPr>
        </p:nvSpPr>
        <p:spPr/>
        <p:txBody>
          <a:bodyPr/>
          <a:lstStyle/>
          <a:p>
            <a:r>
              <a:rPr lang="en-GB" dirty="0"/>
              <a:t>And what happened so far: Global Change</a:t>
            </a:r>
          </a:p>
        </p:txBody>
      </p:sp>
      <p:sp>
        <p:nvSpPr>
          <p:cNvPr id="5" name="Datumsplatzhalter 4">
            <a:extLst>
              <a:ext uri="{FF2B5EF4-FFF2-40B4-BE49-F238E27FC236}">
                <a16:creationId xmlns:a16="http://schemas.microsoft.com/office/drawing/2014/main" id="{584188D9-C750-8401-5028-A97925CB4C12}"/>
              </a:ext>
            </a:extLst>
          </p:cNvPr>
          <p:cNvSpPr>
            <a:spLocks noGrp="1"/>
          </p:cNvSpPr>
          <p:nvPr>
            <p:ph type="dt" sz="half" idx="10"/>
          </p:nvPr>
        </p:nvSpPr>
        <p:spPr/>
        <p:txBody>
          <a:bodyPr/>
          <a:lstStyle/>
          <a:p>
            <a:r>
              <a:rPr lang="en-GB" dirty="0"/>
              <a:t> (Google Books Ngram Viewer, 2021)</a:t>
            </a:r>
          </a:p>
        </p:txBody>
      </p:sp>
      <p:sp>
        <p:nvSpPr>
          <p:cNvPr id="6" name="Fußzeilenplatzhalter 5">
            <a:extLst>
              <a:ext uri="{FF2B5EF4-FFF2-40B4-BE49-F238E27FC236}">
                <a16:creationId xmlns:a16="http://schemas.microsoft.com/office/drawing/2014/main" id="{0F02154E-0121-E39C-72AF-0136E15132D1}"/>
              </a:ext>
            </a:extLst>
          </p:cNvPr>
          <p:cNvSpPr>
            <a:spLocks noGrp="1"/>
          </p:cNvSpPr>
          <p:nvPr>
            <p:ph type="ftr" sz="quarter" idx="11"/>
          </p:nvPr>
        </p:nvSpPr>
        <p:spPr/>
        <p:txBody>
          <a:bodyPr/>
          <a:lstStyle/>
          <a:p>
            <a:r>
              <a:rPr lang="en-GB" dirty="0"/>
              <a:t>KMH / Intro Circularity</a:t>
            </a:r>
          </a:p>
        </p:txBody>
      </p:sp>
      <p:pic>
        <p:nvPicPr>
          <p:cNvPr id="7" name="Inhaltsplatzhalter 6">
            <a:extLst>
              <a:ext uri="{FF2B5EF4-FFF2-40B4-BE49-F238E27FC236}">
                <a16:creationId xmlns:a16="http://schemas.microsoft.com/office/drawing/2014/main" id="{287EB2C4-7208-CCB0-5BAC-FA0E8CEA6077}"/>
              </a:ext>
            </a:extLst>
          </p:cNvPr>
          <p:cNvPicPr>
            <a:picLocks noGrp="1" noChangeAspect="1"/>
          </p:cNvPicPr>
          <p:nvPr>
            <p:ph idx="1"/>
          </p:nvPr>
        </p:nvPicPr>
        <p:blipFill rotWithShape="1">
          <a:blip r:embed="rId2"/>
          <a:srcRect l="1099"/>
          <a:stretch/>
        </p:blipFill>
        <p:spPr>
          <a:xfrm>
            <a:off x="695325" y="2277000"/>
            <a:ext cx="10611126" cy="3168485"/>
          </a:xfrm>
          <a:prstGeom prst="rect">
            <a:avLst/>
          </a:prstGeom>
        </p:spPr>
      </p:pic>
    </p:spTree>
    <p:extLst>
      <p:ext uri="{BB962C8B-B14F-4D97-AF65-F5344CB8AC3E}">
        <p14:creationId xmlns:p14="http://schemas.microsoft.com/office/powerpoint/2010/main" val="16710625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2617E57-8504-7F34-3058-65F6771A73CB}"/>
              </a:ext>
            </a:extLst>
          </p:cNvPr>
          <p:cNvSpPr>
            <a:spLocks noGrp="1"/>
          </p:cNvSpPr>
          <p:nvPr>
            <p:ph type="sldNum" sz="quarter" idx="12"/>
          </p:nvPr>
        </p:nvSpPr>
        <p:spPr/>
        <p:txBody>
          <a:bodyPr/>
          <a:lstStyle/>
          <a:p>
            <a:fld id="{D836C0FE-70CA-4950-82D6-CF602CC2B770}" type="slidenum">
              <a:rPr lang="en-GB" smtClean="0"/>
              <a:t>90</a:t>
            </a:fld>
            <a:endParaRPr lang="en-GB" dirty="0"/>
          </a:p>
        </p:txBody>
      </p:sp>
      <p:sp>
        <p:nvSpPr>
          <p:cNvPr id="3" name="Titel 2">
            <a:extLst>
              <a:ext uri="{FF2B5EF4-FFF2-40B4-BE49-F238E27FC236}">
                <a16:creationId xmlns:a16="http://schemas.microsoft.com/office/drawing/2014/main" id="{D4268F80-5366-36F0-2CBB-ABF0771014D0}"/>
              </a:ext>
            </a:extLst>
          </p:cNvPr>
          <p:cNvSpPr>
            <a:spLocks noGrp="1"/>
          </p:cNvSpPr>
          <p:nvPr>
            <p:ph type="title"/>
          </p:nvPr>
        </p:nvSpPr>
        <p:spPr/>
        <p:txBody>
          <a:bodyPr/>
          <a:lstStyle/>
          <a:p>
            <a:r>
              <a:rPr lang="en-GB" dirty="0"/>
              <a:t>@ Metabolism:</a:t>
            </a:r>
          </a:p>
        </p:txBody>
      </p:sp>
      <p:pic>
        <p:nvPicPr>
          <p:cNvPr id="8" name="Content Placeholder 7">
            <a:extLst>
              <a:ext uri="{FF2B5EF4-FFF2-40B4-BE49-F238E27FC236}">
                <a16:creationId xmlns:a16="http://schemas.microsoft.com/office/drawing/2014/main" id="{1AF4CF12-22F6-8584-CBBA-2EAD22BC49E1}"/>
              </a:ext>
            </a:extLst>
          </p:cNvPr>
          <p:cNvPicPr>
            <a:picLocks noGrp="1" noChangeAspect="1"/>
          </p:cNvPicPr>
          <p:nvPr>
            <p:ph idx="1"/>
          </p:nvPr>
        </p:nvPicPr>
        <p:blipFill>
          <a:blip r:embed="rId3"/>
          <a:stretch>
            <a:fillRect/>
          </a:stretch>
        </p:blipFill>
        <p:spPr>
          <a:xfrm>
            <a:off x="1519795" y="1485512"/>
            <a:ext cx="8824205" cy="4535488"/>
          </a:xfrm>
        </p:spPr>
      </p:pic>
      <p:sp>
        <p:nvSpPr>
          <p:cNvPr id="5" name="Datumsplatzhalter 4">
            <a:extLst>
              <a:ext uri="{FF2B5EF4-FFF2-40B4-BE49-F238E27FC236}">
                <a16:creationId xmlns:a16="http://schemas.microsoft.com/office/drawing/2014/main" id="{F105E78F-063B-6526-7514-8C8112270123}"/>
              </a:ext>
            </a:extLst>
          </p:cNvPr>
          <p:cNvSpPr>
            <a:spLocks noGrp="1"/>
          </p:cNvSpPr>
          <p:nvPr>
            <p:ph type="dt" sz="half" idx="10"/>
          </p:nvPr>
        </p:nvSpPr>
        <p:spPr/>
        <p:txBody>
          <a:bodyPr/>
          <a:lstStyle/>
          <a:p>
            <a:r>
              <a:rPr lang="en-GB" dirty="0"/>
              <a:t>(Matthews et al. 2000)</a:t>
            </a:r>
          </a:p>
        </p:txBody>
      </p:sp>
      <p:sp>
        <p:nvSpPr>
          <p:cNvPr id="6" name="Fußzeilenplatzhalter 5">
            <a:extLst>
              <a:ext uri="{FF2B5EF4-FFF2-40B4-BE49-F238E27FC236}">
                <a16:creationId xmlns:a16="http://schemas.microsoft.com/office/drawing/2014/main" id="{7854CAB4-ED4A-7BC8-A95F-378F230BDD09}"/>
              </a:ext>
            </a:extLst>
          </p:cNvPr>
          <p:cNvSpPr>
            <a:spLocks noGrp="1"/>
          </p:cNvSpPr>
          <p:nvPr>
            <p:ph type="ftr" sz="quarter" idx="11"/>
          </p:nvPr>
        </p:nvSpPr>
        <p:spPr/>
        <p:txBody>
          <a:bodyPr/>
          <a:lstStyle/>
          <a:p>
            <a:r>
              <a:rPr lang="en-GB" dirty="0"/>
              <a:t>KMH / Intro Circularity</a:t>
            </a:r>
          </a:p>
        </p:txBody>
      </p:sp>
      <p:sp>
        <p:nvSpPr>
          <p:cNvPr id="9" name="Pfeil: nach rechts 8">
            <a:extLst>
              <a:ext uri="{FF2B5EF4-FFF2-40B4-BE49-F238E27FC236}">
                <a16:creationId xmlns:a16="http://schemas.microsoft.com/office/drawing/2014/main" id="{6DC33395-7E23-6C31-42D8-A48C085A74D1}"/>
              </a:ext>
            </a:extLst>
          </p:cNvPr>
          <p:cNvSpPr/>
          <p:nvPr/>
        </p:nvSpPr>
        <p:spPr>
          <a:xfrm rot="5400000">
            <a:off x="5031897" y="828219"/>
            <a:ext cx="1800000" cy="7920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120000"/>
              </a:lnSpc>
            </a:pPr>
            <a:r>
              <a:rPr lang="en-GB" sz="1600" dirty="0">
                <a:solidFill>
                  <a:schemeClr val="tx1"/>
                </a:solidFill>
              </a:rPr>
              <a:t>(direct) energy</a:t>
            </a:r>
          </a:p>
        </p:txBody>
      </p:sp>
    </p:spTree>
    <p:extLst>
      <p:ext uri="{BB962C8B-B14F-4D97-AF65-F5344CB8AC3E}">
        <p14:creationId xmlns:p14="http://schemas.microsoft.com/office/powerpoint/2010/main" val="2787003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55BE70-40A5-CBB9-BDF5-179D069497ED}"/>
              </a:ext>
            </a:extLst>
          </p:cNvPr>
          <p:cNvSpPr>
            <a:spLocks noGrp="1"/>
          </p:cNvSpPr>
          <p:nvPr>
            <p:ph type="sldNum" sz="quarter" idx="12"/>
          </p:nvPr>
        </p:nvSpPr>
        <p:spPr/>
        <p:txBody>
          <a:bodyPr/>
          <a:lstStyle/>
          <a:p>
            <a:fld id="{D836C0FE-70CA-4950-82D6-CF602CC2B770}" type="slidenum">
              <a:rPr lang="en-GB" smtClean="0"/>
              <a:t>91</a:t>
            </a:fld>
            <a:endParaRPr lang="en-GB" dirty="0"/>
          </a:p>
        </p:txBody>
      </p:sp>
      <p:sp>
        <p:nvSpPr>
          <p:cNvPr id="3" name="Titel 2">
            <a:extLst>
              <a:ext uri="{FF2B5EF4-FFF2-40B4-BE49-F238E27FC236}">
                <a16:creationId xmlns:a16="http://schemas.microsoft.com/office/drawing/2014/main" id="{FBECEB49-C564-9B98-6419-F2B3E3F7B7A6}"/>
              </a:ext>
            </a:extLst>
          </p:cNvPr>
          <p:cNvSpPr>
            <a:spLocks noGrp="1"/>
          </p:cNvSpPr>
          <p:nvPr>
            <p:ph type="title"/>
          </p:nvPr>
        </p:nvSpPr>
        <p:spPr/>
        <p:txBody>
          <a:bodyPr/>
          <a:lstStyle/>
          <a:p>
            <a:r>
              <a:rPr lang="en-GB" dirty="0"/>
              <a:t>To sum it up: We’ve come a long way </a:t>
            </a:r>
          </a:p>
        </p:txBody>
      </p:sp>
      <p:pic>
        <p:nvPicPr>
          <p:cNvPr id="8" name="Inhaltsplatzhalter 7">
            <a:extLst>
              <a:ext uri="{FF2B5EF4-FFF2-40B4-BE49-F238E27FC236}">
                <a16:creationId xmlns:a16="http://schemas.microsoft.com/office/drawing/2014/main" id="{138B3F3A-05EB-EB99-D0B1-21279B07FBF3}"/>
              </a:ext>
            </a:extLst>
          </p:cNvPr>
          <p:cNvPicPr>
            <a:picLocks noGrp="1" noChangeAspect="1"/>
          </p:cNvPicPr>
          <p:nvPr>
            <p:ph idx="1"/>
          </p:nvPr>
        </p:nvPicPr>
        <p:blipFill>
          <a:blip r:embed="rId2"/>
          <a:stretch>
            <a:fillRect/>
          </a:stretch>
        </p:blipFill>
        <p:spPr>
          <a:xfrm>
            <a:off x="829644" y="1616075"/>
            <a:ext cx="6280751" cy="4319588"/>
          </a:xfrm>
        </p:spPr>
      </p:pic>
      <p:sp>
        <p:nvSpPr>
          <p:cNvPr id="5" name="Datumsplatzhalter 4">
            <a:extLst>
              <a:ext uri="{FF2B5EF4-FFF2-40B4-BE49-F238E27FC236}">
                <a16:creationId xmlns:a16="http://schemas.microsoft.com/office/drawing/2014/main" id="{F41E7694-8037-C81E-52CC-E055E3EB70C2}"/>
              </a:ext>
            </a:extLst>
          </p:cNvPr>
          <p:cNvSpPr>
            <a:spLocks noGrp="1"/>
          </p:cNvSpPr>
          <p:nvPr>
            <p:ph type="dt" sz="half" idx="10"/>
          </p:nvPr>
        </p:nvSpPr>
        <p:spPr/>
        <p:txBody>
          <a:bodyPr/>
          <a:lstStyle/>
          <a:p>
            <a:r>
              <a:rPr lang="en-GB" dirty="0"/>
              <a:t>(Raworth, 2017:64)</a:t>
            </a:r>
          </a:p>
        </p:txBody>
      </p:sp>
      <p:sp>
        <p:nvSpPr>
          <p:cNvPr id="6" name="Fußzeilenplatzhalter 5">
            <a:extLst>
              <a:ext uri="{FF2B5EF4-FFF2-40B4-BE49-F238E27FC236}">
                <a16:creationId xmlns:a16="http://schemas.microsoft.com/office/drawing/2014/main" id="{F1766B7F-B2D8-EF2A-58F1-BA16AD564132}"/>
              </a:ext>
            </a:extLst>
          </p:cNvPr>
          <p:cNvSpPr>
            <a:spLocks noGrp="1"/>
          </p:cNvSpPr>
          <p:nvPr>
            <p:ph type="ftr" sz="quarter" idx="11"/>
          </p:nvPr>
        </p:nvSpPr>
        <p:spPr/>
        <p:txBody>
          <a:bodyPr/>
          <a:lstStyle/>
          <a:p>
            <a:r>
              <a:rPr lang="en-GB" dirty="0"/>
              <a:t>KMH | L POS</a:t>
            </a:r>
          </a:p>
        </p:txBody>
      </p:sp>
      <p:pic>
        <p:nvPicPr>
          <p:cNvPr id="11" name="Grafik 10">
            <a:extLst>
              <a:ext uri="{FF2B5EF4-FFF2-40B4-BE49-F238E27FC236}">
                <a16:creationId xmlns:a16="http://schemas.microsoft.com/office/drawing/2014/main" id="{1377B020-790D-84F1-8D72-B18B41BEDE11}"/>
              </a:ext>
            </a:extLst>
          </p:cNvPr>
          <p:cNvPicPr>
            <a:picLocks noChangeAspect="1"/>
          </p:cNvPicPr>
          <p:nvPr/>
        </p:nvPicPr>
        <p:blipFill>
          <a:blip r:embed="rId3"/>
          <a:stretch>
            <a:fillRect/>
          </a:stretch>
        </p:blipFill>
        <p:spPr>
          <a:xfrm>
            <a:off x="8226870" y="1781334"/>
            <a:ext cx="2811296" cy="398907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7638066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55BE70-40A5-CBB9-BDF5-179D069497ED}"/>
              </a:ext>
            </a:extLst>
          </p:cNvPr>
          <p:cNvSpPr>
            <a:spLocks noGrp="1"/>
          </p:cNvSpPr>
          <p:nvPr>
            <p:ph type="sldNum" sz="quarter" idx="12"/>
          </p:nvPr>
        </p:nvSpPr>
        <p:spPr/>
        <p:txBody>
          <a:bodyPr/>
          <a:lstStyle/>
          <a:p>
            <a:fld id="{D836C0FE-70CA-4950-82D6-CF602CC2B770}" type="slidenum">
              <a:rPr lang="en-GB" smtClean="0"/>
              <a:t>92</a:t>
            </a:fld>
            <a:endParaRPr lang="en-GB" dirty="0"/>
          </a:p>
        </p:txBody>
      </p:sp>
      <p:sp>
        <p:nvSpPr>
          <p:cNvPr id="3" name="Titel 2">
            <a:extLst>
              <a:ext uri="{FF2B5EF4-FFF2-40B4-BE49-F238E27FC236}">
                <a16:creationId xmlns:a16="http://schemas.microsoft.com/office/drawing/2014/main" id="{FBECEB49-C564-9B98-6419-F2B3E3F7B7A6}"/>
              </a:ext>
            </a:extLst>
          </p:cNvPr>
          <p:cNvSpPr>
            <a:spLocks noGrp="1"/>
          </p:cNvSpPr>
          <p:nvPr>
            <p:ph type="title"/>
          </p:nvPr>
        </p:nvSpPr>
        <p:spPr/>
        <p:txBody>
          <a:bodyPr/>
          <a:lstStyle/>
          <a:p>
            <a:r>
              <a:rPr lang="en-GB" dirty="0"/>
              <a:t>To sum it up: We’ve come a long way </a:t>
            </a:r>
          </a:p>
        </p:txBody>
      </p:sp>
      <p:pic>
        <p:nvPicPr>
          <p:cNvPr id="8" name="Inhaltsplatzhalter 7">
            <a:extLst>
              <a:ext uri="{FF2B5EF4-FFF2-40B4-BE49-F238E27FC236}">
                <a16:creationId xmlns:a16="http://schemas.microsoft.com/office/drawing/2014/main" id="{138B3F3A-05EB-EB99-D0B1-21279B07FBF3}"/>
              </a:ext>
            </a:extLst>
          </p:cNvPr>
          <p:cNvPicPr>
            <a:picLocks noGrp="1" noChangeAspect="1"/>
          </p:cNvPicPr>
          <p:nvPr>
            <p:ph idx="1"/>
          </p:nvPr>
        </p:nvPicPr>
        <p:blipFill>
          <a:blip r:embed="rId2"/>
          <a:stretch>
            <a:fillRect/>
          </a:stretch>
        </p:blipFill>
        <p:spPr>
          <a:xfrm>
            <a:off x="6096000" y="1729180"/>
            <a:ext cx="5821622" cy="4003820"/>
          </a:xfrm>
        </p:spPr>
      </p:pic>
      <p:sp>
        <p:nvSpPr>
          <p:cNvPr id="5" name="Datumsplatzhalter 4">
            <a:extLst>
              <a:ext uri="{FF2B5EF4-FFF2-40B4-BE49-F238E27FC236}">
                <a16:creationId xmlns:a16="http://schemas.microsoft.com/office/drawing/2014/main" id="{F41E7694-8037-C81E-52CC-E055E3EB70C2}"/>
              </a:ext>
            </a:extLst>
          </p:cNvPr>
          <p:cNvSpPr>
            <a:spLocks noGrp="1"/>
          </p:cNvSpPr>
          <p:nvPr>
            <p:ph type="dt" sz="half" idx="10"/>
          </p:nvPr>
        </p:nvSpPr>
        <p:spPr/>
        <p:txBody>
          <a:bodyPr/>
          <a:lstStyle/>
          <a:p>
            <a:r>
              <a:rPr lang="en-GB" dirty="0"/>
              <a:t>(Matthews et al. 2000; Raworth, 2017:64)</a:t>
            </a:r>
          </a:p>
        </p:txBody>
      </p:sp>
      <p:sp>
        <p:nvSpPr>
          <p:cNvPr id="6" name="Fußzeilenplatzhalter 5">
            <a:extLst>
              <a:ext uri="{FF2B5EF4-FFF2-40B4-BE49-F238E27FC236}">
                <a16:creationId xmlns:a16="http://schemas.microsoft.com/office/drawing/2014/main" id="{F1766B7F-B2D8-EF2A-58F1-BA16AD564132}"/>
              </a:ext>
            </a:extLst>
          </p:cNvPr>
          <p:cNvSpPr>
            <a:spLocks noGrp="1"/>
          </p:cNvSpPr>
          <p:nvPr>
            <p:ph type="ftr" sz="quarter" idx="11"/>
          </p:nvPr>
        </p:nvSpPr>
        <p:spPr/>
        <p:txBody>
          <a:bodyPr/>
          <a:lstStyle/>
          <a:p>
            <a:r>
              <a:rPr lang="en-GB" dirty="0"/>
              <a:t>KMH | L POS</a:t>
            </a:r>
          </a:p>
        </p:txBody>
      </p:sp>
      <p:pic>
        <p:nvPicPr>
          <p:cNvPr id="4" name="Grafik 3">
            <a:extLst>
              <a:ext uri="{FF2B5EF4-FFF2-40B4-BE49-F238E27FC236}">
                <a16:creationId xmlns:a16="http://schemas.microsoft.com/office/drawing/2014/main" id="{B27DEB4D-7248-2F91-80E4-37E8360BFA26}"/>
              </a:ext>
            </a:extLst>
          </p:cNvPr>
          <p:cNvPicPr>
            <a:picLocks noChangeAspect="1"/>
          </p:cNvPicPr>
          <p:nvPr/>
        </p:nvPicPr>
        <p:blipFill>
          <a:blip r:embed="rId3"/>
          <a:stretch>
            <a:fillRect/>
          </a:stretch>
        </p:blipFill>
        <p:spPr>
          <a:xfrm>
            <a:off x="264000" y="1773000"/>
            <a:ext cx="5704464" cy="3683476"/>
          </a:xfrm>
          <a:prstGeom prst="rect">
            <a:avLst/>
          </a:prstGeom>
        </p:spPr>
      </p:pic>
    </p:spTree>
    <p:extLst>
      <p:ext uri="{BB962C8B-B14F-4D97-AF65-F5344CB8AC3E}">
        <p14:creationId xmlns:p14="http://schemas.microsoft.com/office/powerpoint/2010/main" val="40752315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2617E57-8504-7F34-3058-65F6771A73CB}"/>
              </a:ext>
            </a:extLst>
          </p:cNvPr>
          <p:cNvSpPr>
            <a:spLocks noGrp="1"/>
          </p:cNvSpPr>
          <p:nvPr>
            <p:ph type="sldNum" sz="quarter" idx="12"/>
          </p:nvPr>
        </p:nvSpPr>
        <p:spPr/>
        <p:txBody>
          <a:bodyPr/>
          <a:lstStyle/>
          <a:p>
            <a:fld id="{D836C0FE-70CA-4950-82D6-CF602CC2B770}" type="slidenum">
              <a:rPr lang="en-GB" smtClean="0"/>
              <a:t>93</a:t>
            </a:fld>
            <a:endParaRPr lang="en-GB" dirty="0"/>
          </a:p>
        </p:txBody>
      </p:sp>
      <p:sp>
        <p:nvSpPr>
          <p:cNvPr id="3" name="Titel 2">
            <a:extLst>
              <a:ext uri="{FF2B5EF4-FFF2-40B4-BE49-F238E27FC236}">
                <a16:creationId xmlns:a16="http://schemas.microsoft.com/office/drawing/2014/main" id="{D4268F80-5366-36F0-2CBB-ABF0771014D0}"/>
              </a:ext>
            </a:extLst>
          </p:cNvPr>
          <p:cNvSpPr>
            <a:spLocks noGrp="1"/>
          </p:cNvSpPr>
          <p:nvPr>
            <p:ph type="title"/>
          </p:nvPr>
        </p:nvSpPr>
        <p:spPr/>
        <p:txBody>
          <a:bodyPr/>
          <a:lstStyle/>
          <a:p>
            <a:r>
              <a:rPr lang="en-GB" dirty="0"/>
              <a:t>Metabolic vs. isolated perspective on economy</a:t>
            </a:r>
          </a:p>
        </p:txBody>
      </p:sp>
      <p:pic>
        <p:nvPicPr>
          <p:cNvPr id="8" name="Inhaltsplatzhalter 7">
            <a:extLst>
              <a:ext uri="{FF2B5EF4-FFF2-40B4-BE49-F238E27FC236}">
                <a16:creationId xmlns:a16="http://schemas.microsoft.com/office/drawing/2014/main" id="{1AF4CF12-22F6-8584-CBBA-2EAD22BC49E1}"/>
              </a:ext>
            </a:extLst>
          </p:cNvPr>
          <p:cNvPicPr>
            <a:picLocks noGrp="1" noChangeAspect="1"/>
          </p:cNvPicPr>
          <p:nvPr>
            <p:ph idx="1"/>
          </p:nvPr>
        </p:nvPicPr>
        <p:blipFill>
          <a:blip r:embed="rId3"/>
          <a:stretch>
            <a:fillRect/>
          </a:stretch>
        </p:blipFill>
        <p:spPr>
          <a:xfrm>
            <a:off x="14592000" y="1159850"/>
            <a:ext cx="8824205" cy="4535488"/>
          </a:xfrm>
        </p:spPr>
      </p:pic>
      <p:sp>
        <p:nvSpPr>
          <p:cNvPr id="5" name="Datumsplatzhalter 4">
            <a:extLst>
              <a:ext uri="{FF2B5EF4-FFF2-40B4-BE49-F238E27FC236}">
                <a16:creationId xmlns:a16="http://schemas.microsoft.com/office/drawing/2014/main" id="{F105E78F-063B-6526-7514-8C8112270123}"/>
              </a:ext>
            </a:extLst>
          </p:cNvPr>
          <p:cNvSpPr>
            <a:spLocks noGrp="1"/>
          </p:cNvSpPr>
          <p:nvPr>
            <p:ph type="dt" sz="half" idx="10"/>
          </p:nvPr>
        </p:nvSpPr>
        <p:spPr/>
        <p:txBody>
          <a:bodyPr/>
          <a:lstStyle/>
          <a:p>
            <a:r>
              <a:rPr lang="en-GB" dirty="0"/>
              <a:t>(Matthews et al. 2000; Raworth, 2017:57)</a:t>
            </a:r>
          </a:p>
        </p:txBody>
      </p:sp>
      <p:sp>
        <p:nvSpPr>
          <p:cNvPr id="6" name="Fußzeilenplatzhalter 5">
            <a:extLst>
              <a:ext uri="{FF2B5EF4-FFF2-40B4-BE49-F238E27FC236}">
                <a16:creationId xmlns:a16="http://schemas.microsoft.com/office/drawing/2014/main" id="{7854CAB4-ED4A-7BC8-A95F-378F230BDD09}"/>
              </a:ext>
            </a:extLst>
          </p:cNvPr>
          <p:cNvSpPr>
            <a:spLocks noGrp="1"/>
          </p:cNvSpPr>
          <p:nvPr>
            <p:ph type="ftr" sz="quarter" idx="11"/>
          </p:nvPr>
        </p:nvSpPr>
        <p:spPr/>
        <p:txBody>
          <a:bodyPr/>
          <a:lstStyle/>
          <a:p>
            <a:r>
              <a:rPr lang="en-GB" dirty="0"/>
              <a:t>KMH / Intro Circularity</a:t>
            </a:r>
          </a:p>
        </p:txBody>
      </p:sp>
      <p:sp>
        <p:nvSpPr>
          <p:cNvPr id="9" name="Pfeil: nach rechts 8">
            <a:extLst>
              <a:ext uri="{FF2B5EF4-FFF2-40B4-BE49-F238E27FC236}">
                <a16:creationId xmlns:a16="http://schemas.microsoft.com/office/drawing/2014/main" id="{6DC33395-7E23-6C31-42D8-A48C085A74D1}"/>
              </a:ext>
            </a:extLst>
          </p:cNvPr>
          <p:cNvSpPr/>
          <p:nvPr/>
        </p:nvSpPr>
        <p:spPr>
          <a:xfrm rot="5400000">
            <a:off x="18104102" y="502557"/>
            <a:ext cx="1800000" cy="7920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120000"/>
              </a:lnSpc>
            </a:pPr>
            <a:r>
              <a:rPr lang="en-GB" sz="1600" dirty="0">
                <a:solidFill>
                  <a:schemeClr val="tx1"/>
                </a:solidFill>
              </a:rPr>
              <a:t>(direct) energy</a:t>
            </a:r>
          </a:p>
        </p:txBody>
      </p:sp>
      <p:pic>
        <p:nvPicPr>
          <p:cNvPr id="10" name="Grafik 9">
            <a:extLst>
              <a:ext uri="{FF2B5EF4-FFF2-40B4-BE49-F238E27FC236}">
                <a16:creationId xmlns:a16="http://schemas.microsoft.com/office/drawing/2014/main" id="{87DCA0B6-49AA-6E03-5033-2BEC5A4AC162}"/>
              </a:ext>
            </a:extLst>
          </p:cNvPr>
          <p:cNvPicPr>
            <a:picLocks noChangeAspect="1"/>
          </p:cNvPicPr>
          <p:nvPr/>
        </p:nvPicPr>
        <p:blipFill>
          <a:blip r:embed="rId4"/>
          <a:stretch>
            <a:fillRect/>
          </a:stretch>
        </p:blipFill>
        <p:spPr>
          <a:xfrm>
            <a:off x="646036" y="1759565"/>
            <a:ext cx="5863274" cy="3786023"/>
          </a:xfrm>
          <a:prstGeom prst="rect">
            <a:avLst/>
          </a:prstGeom>
        </p:spPr>
      </p:pic>
      <p:pic>
        <p:nvPicPr>
          <p:cNvPr id="11" name="Content Placeholder 7">
            <a:extLst>
              <a:ext uri="{FF2B5EF4-FFF2-40B4-BE49-F238E27FC236}">
                <a16:creationId xmlns:a16="http://schemas.microsoft.com/office/drawing/2014/main" id="{C07D437D-80EE-ABB0-2F76-2924F7B8594C}"/>
              </a:ext>
            </a:extLst>
          </p:cNvPr>
          <p:cNvPicPr>
            <a:picLocks noChangeAspect="1"/>
          </p:cNvPicPr>
          <p:nvPr/>
        </p:nvPicPr>
        <p:blipFill rotWithShape="1">
          <a:blip r:embed="rId5">
            <a:extLst>
              <a:ext uri="{28A0092B-C50C-407E-A947-70E740481C1C}">
                <a14:useLocalDpi xmlns:a14="http://schemas.microsoft.com/office/drawing/2010/main" val="0"/>
              </a:ext>
            </a:extLst>
          </a:blip>
          <a:srcRect l="-16882" r="-16882"/>
          <a:stretch/>
        </p:blipFill>
        <p:spPr bwMode="gray">
          <a:xfrm>
            <a:off x="7342036" y="1691310"/>
            <a:ext cx="3865964" cy="4041690"/>
          </a:xfrm>
          <a:prstGeom prst="rect">
            <a:avLst/>
          </a:prstGeom>
        </p:spPr>
      </p:pic>
    </p:spTree>
    <p:extLst>
      <p:ext uri="{BB962C8B-B14F-4D97-AF65-F5344CB8AC3E}">
        <p14:creationId xmlns:p14="http://schemas.microsoft.com/office/powerpoint/2010/main" val="3059886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8AC8FBF-3172-6BC8-72CD-EC46BD9D591B}"/>
              </a:ext>
            </a:extLst>
          </p:cNvPr>
          <p:cNvSpPr>
            <a:spLocks noGrp="1"/>
          </p:cNvSpPr>
          <p:nvPr>
            <p:ph type="sldNum" sz="quarter" idx="12"/>
          </p:nvPr>
        </p:nvSpPr>
        <p:spPr/>
        <p:txBody>
          <a:bodyPr/>
          <a:lstStyle/>
          <a:p>
            <a:fld id="{D836C0FE-70CA-4950-82D6-CF602CC2B770}" type="slidenum">
              <a:rPr lang="en-GB" smtClean="0"/>
              <a:t>94</a:t>
            </a:fld>
            <a:endParaRPr lang="en-GB" dirty="0"/>
          </a:p>
        </p:txBody>
      </p:sp>
      <p:sp>
        <p:nvSpPr>
          <p:cNvPr id="5" name="Datumsplatzhalter 4">
            <a:extLst>
              <a:ext uri="{FF2B5EF4-FFF2-40B4-BE49-F238E27FC236}">
                <a16:creationId xmlns:a16="http://schemas.microsoft.com/office/drawing/2014/main" id="{B7602C71-56E5-5FC7-1FB0-19C6BAB889BF}"/>
              </a:ext>
            </a:extLst>
          </p:cNvPr>
          <p:cNvSpPr>
            <a:spLocks noGrp="1"/>
          </p:cNvSpPr>
          <p:nvPr>
            <p:ph type="dt" sz="half" idx="10"/>
          </p:nvPr>
        </p:nvSpPr>
        <p:spPr/>
        <p:txBody>
          <a:bodyPr/>
          <a:lstStyle/>
          <a:p>
            <a:r>
              <a:rPr lang="en-GB" dirty="0"/>
              <a:t>(Matthews et al. 2000; Raworth, 2017:57)</a:t>
            </a:r>
          </a:p>
        </p:txBody>
      </p:sp>
      <p:sp>
        <p:nvSpPr>
          <p:cNvPr id="6" name="Fußzeilenplatzhalter 5">
            <a:extLst>
              <a:ext uri="{FF2B5EF4-FFF2-40B4-BE49-F238E27FC236}">
                <a16:creationId xmlns:a16="http://schemas.microsoft.com/office/drawing/2014/main" id="{5E34F93B-51C3-B91B-1C6C-41FF315B512A}"/>
              </a:ext>
            </a:extLst>
          </p:cNvPr>
          <p:cNvSpPr>
            <a:spLocks noGrp="1"/>
          </p:cNvSpPr>
          <p:nvPr>
            <p:ph type="ftr" sz="quarter" idx="11"/>
          </p:nvPr>
        </p:nvSpPr>
        <p:spPr/>
        <p:txBody>
          <a:bodyPr/>
          <a:lstStyle/>
          <a:p>
            <a:r>
              <a:rPr lang="en-GB" dirty="0"/>
              <a:t>KMH / Intro Circularity</a:t>
            </a:r>
          </a:p>
        </p:txBody>
      </p:sp>
      <p:pic>
        <p:nvPicPr>
          <p:cNvPr id="7" name="Picture 2">
            <a:extLst>
              <a:ext uri="{FF2B5EF4-FFF2-40B4-BE49-F238E27FC236}">
                <a16:creationId xmlns:a16="http://schemas.microsoft.com/office/drawing/2014/main" id="{DA1E12C3-8523-3758-74CC-3D1E4D7893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2276367" y="742966"/>
            <a:ext cx="2879846" cy="3192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78CD4F1-F391-54B5-8792-08E2C1086E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99" r="6363"/>
          <a:stretch/>
        </p:blipFill>
        <p:spPr bwMode="auto">
          <a:xfrm>
            <a:off x="6384000" y="742966"/>
            <a:ext cx="2576784" cy="3192516"/>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7">
            <a:extLst>
              <a:ext uri="{FF2B5EF4-FFF2-40B4-BE49-F238E27FC236}">
                <a16:creationId xmlns:a16="http://schemas.microsoft.com/office/drawing/2014/main" id="{4356B335-4C30-6DAD-399A-55F2E48985EC}"/>
              </a:ext>
            </a:extLst>
          </p:cNvPr>
          <p:cNvPicPr>
            <a:picLocks noChangeAspect="1"/>
          </p:cNvPicPr>
          <p:nvPr/>
        </p:nvPicPr>
        <p:blipFill rotWithShape="1">
          <a:blip r:embed="rId3">
            <a:extLst>
              <a:ext uri="{28A0092B-C50C-407E-A947-70E740481C1C}">
                <a14:useLocalDpi xmlns:a14="http://schemas.microsoft.com/office/drawing/2010/main" val="0"/>
              </a:ext>
            </a:extLst>
          </a:blip>
          <a:srcRect l="-16882" r="-16882"/>
          <a:stretch/>
        </p:blipFill>
        <p:spPr bwMode="gray">
          <a:xfrm>
            <a:off x="2683246" y="3935481"/>
            <a:ext cx="2066087" cy="2160000"/>
          </a:xfrm>
          <a:prstGeom prst="rect">
            <a:avLst/>
          </a:prstGeom>
        </p:spPr>
      </p:pic>
      <p:pic>
        <p:nvPicPr>
          <p:cNvPr id="10" name="Grafik 9">
            <a:extLst>
              <a:ext uri="{FF2B5EF4-FFF2-40B4-BE49-F238E27FC236}">
                <a16:creationId xmlns:a16="http://schemas.microsoft.com/office/drawing/2014/main" id="{A0BFADF2-700E-F96F-3DA0-B244F10E7E61}"/>
              </a:ext>
            </a:extLst>
          </p:cNvPr>
          <p:cNvPicPr>
            <a:picLocks noChangeAspect="1"/>
          </p:cNvPicPr>
          <p:nvPr/>
        </p:nvPicPr>
        <p:blipFill>
          <a:blip r:embed="rId4"/>
          <a:stretch>
            <a:fillRect/>
          </a:stretch>
        </p:blipFill>
        <p:spPr>
          <a:xfrm>
            <a:off x="5788414" y="3814714"/>
            <a:ext cx="3835012" cy="2476337"/>
          </a:xfrm>
          <a:prstGeom prst="rect">
            <a:avLst/>
          </a:prstGeom>
        </p:spPr>
      </p:pic>
      <p:sp>
        <p:nvSpPr>
          <p:cNvPr id="3" name="Titel 2">
            <a:extLst>
              <a:ext uri="{FF2B5EF4-FFF2-40B4-BE49-F238E27FC236}">
                <a16:creationId xmlns:a16="http://schemas.microsoft.com/office/drawing/2014/main" id="{0C53983B-9496-E918-00E6-3588958AB88A}"/>
              </a:ext>
            </a:extLst>
          </p:cNvPr>
          <p:cNvSpPr>
            <a:spLocks noGrp="1"/>
          </p:cNvSpPr>
          <p:nvPr>
            <p:ph type="title"/>
          </p:nvPr>
        </p:nvSpPr>
        <p:spPr>
          <a:xfrm>
            <a:off x="695326" y="405000"/>
            <a:ext cx="8928100" cy="792000"/>
          </a:xfrm>
        </p:spPr>
        <p:txBody>
          <a:bodyPr/>
          <a:lstStyle/>
          <a:p>
            <a:r>
              <a:rPr lang="en-GB" dirty="0"/>
              <a:t>A fundamental shift in perspective:</a:t>
            </a:r>
          </a:p>
        </p:txBody>
      </p:sp>
    </p:spTree>
    <p:extLst>
      <p:ext uri="{BB962C8B-B14F-4D97-AF65-F5344CB8AC3E}">
        <p14:creationId xmlns:p14="http://schemas.microsoft.com/office/powerpoint/2010/main" val="26128541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8AC8FBF-3172-6BC8-72CD-EC46BD9D591B}"/>
              </a:ext>
            </a:extLst>
          </p:cNvPr>
          <p:cNvSpPr>
            <a:spLocks noGrp="1"/>
          </p:cNvSpPr>
          <p:nvPr>
            <p:ph type="sldNum" sz="quarter" idx="12"/>
          </p:nvPr>
        </p:nvSpPr>
        <p:spPr/>
        <p:txBody>
          <a:bodyPr/>
          <a:lstStyle/>
          <a:p>
            <a:fld id="{D836C0FE-70CA-4950-82D6-CF602CC2B770}" type="slidenum">
              <a:rPr lang="en-GB" smtClean="0"/>
              <a:t>95</a:t>
            </a:fld>
            <a:endParaRPr lang="en-GB" dirty="0"/>
          </a:p>
        </p:txBody>
      </p:sp>
      <p:sp>
        <p:nvSpPr>
          <p:cNvPr id="5" name="Datumsplatzhalter 4">
            <a:extLst>
              <a:ext uri="{FF2B5EF4-FFF2-40B4-BE49-F238E27FC236}">
                <a16:creationId xmlns:a16="http://schemas.microsoft.com/office/drawing/2014/main" id="{B7602C71-56E5-5FC7-1FB0-19C6BAB889BF}"/>
              </a:ext>
            </a:extLst>
          </p:cNvPr>
          <p:cNvSpPr>
            <a:spLocks noGrp="1"/>
          </p:cNvSpPr>
          <p:nvPr>
            <p:ph type="dt" sz="half" idx="10"/>
          </p:nvPr>
        </p:nvSpPr>
        <p:spPr/>
        <p:txBody>
          <a:bodyPr/>
          <a:lstStyle/>
          <a:p>
            <a:r>
              <a:rPr lang="en-GB" dirty="0"/>
              <a:t>(Matthews et al. 2000; Raworth, 2017:57)</a:t>
            </a:r>
          </a:p>
        </p:txBody>
      </p:sp>
      <p:sp>
        <p:nvSpPr>
          <p:cNvPr id="6" name="Fußzeilenplatzhalter 5">
            <a:extLst>
              <a:ext uri="{FF2B5EF4-FFF2-40B4-BE49-F238E27FC236}">
                <a16:creationId xmlns:a16="http://schemas.microsoft.com/office/drawing/2014/main" id="{5E34F93B-51C3-B91B-1C6C-41FF315B512A}"/>
              </a:ext>
            </a:extLst>
          </p:cNvPr>
          <p:cNvSpPr>
            <a:spLocks noGrp="1"/>
          </p:cNvSpPr>
          <p:nvPr>
            <p:ph type="ftr" sz="quarter" idx="11"/>
          </p:nvPr>
        </p:nvSpPr>
        <p:spPr/>
        <p:txBody>
          <a:bodyPr/>
          <a:lstStyle/>
          <a:p>
            <a:r>
              <a:rPr lang="en-GB" dirty="0"/>
              <a:t>KMH / Intro Circularity</a:t>
            </a:r>
          </a:p>
        </p:txBody>
      </p:sp>
      <p:pic>
        <p:nvPicPr>
          <p:cNvPr id="7" name="Picture 2">
            <a:extLst>
              <a:ext uri="{FF2B5EF4-FFF2-40B4-BE49-F238E27FC236}">
                <a16:creationId xmlns:a16="http://schemas.microsoft.com/office/drawing/2014/main" id="{DA1E12C3-8523-3758-74CC-3D1E4D7893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2280000" y="909000"/>
            <a:ext cx="2355780" cy="26115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78CD4F1-F391-54B5-8792-08E2C1086E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99" r="6363"/>
          <a:stretch/>
        </p:blipFill>
        <p:spPr bwMode="auto">
          <a:xfrm>
            <a:off x="6744000" y="909000"/>
            <a:ext cx="2107868" cy="2611552"/>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a:extLst>
              <a:ext uri="{FF2B5EF4-FFF2-40B4-BE49-F238E27FC236}">
                <a16:creationId xmlns:a16="http://schemas.microsoft.com/office/drawing/2014/main" id="{0C53983B-9496-E918-00E6-3588958AB88A}"/>
              </a:ext>
            </a:extLst>
          </p:cNvPr>
          <p:cNvSpPr>
            <a:spLocks noGrp="1"/>
          </p:cNvSpPr>
          <p:nvPr>
            <p:ph type="title"/>
          </p:nvPr>
        </p:nvSpPr>
        <p:spPr>
          <a:xfrm>
            <a:off x="695326" y="405000"/>
            <a:ext cx="8928100" cy="792000"/>
          </a:xfrm>
        </p:spPr>
        <p:txBody>
          <a:bodyPr/>
          <a:lstStyle/>
          <a:p>
            <a:r>
              <a:rPr lang="en-GB" dirty="0"/>
              <a:t>A fundamental shift in perspective:</a:t>
            </a:r>
          </a:p>
        </p:txBody>
      </p:sp>
      <p:pic>
        <p:nvPicPr>
          <p:cNvPr id="11" name="Grafik 10">
            <a:extLst>
              <a:ext uri="{FF2B5EF4-FFF2-40B4-BE49-F238E27FC236}">
                <a16:creationId xmlns:a16="http://schemas.microsoft.com/office/drawing/2014/main" id="{B8C4B67D-81C3-F8D0-F18D-4BA0595B9FF1}"/>
              </a:ext>
            </a:extLst>
          </p:cNvPr>
          <p:cNvPicPr>
            <a:picLocks noChangeAspect="1"/>
          </p:cNvPicPr>
          <p:nvPr/>
        </p:nvPicPr>
        <p:blipFill>
          <a:blip r:embed="rId3"/>
          <a:stretch>
            <a:fillRect/>
          </a:stretch>
        </p:blipFill>
        <p:spPr>
          <a:xfrm>
            <a:off x="2380183" y="3656900"/>
            <a:ext cx="6696000" cy="2333686"/>
          </a:xfrm>
          <a:prstGeom prst="rect">
            <a:avLst/>
          </a:prstGeom>
        </p:spPr>
      </p:pic>
    </p:spTree>
    <p:extLst>
      <p:ext uri="{BB962C8B-B14F-4D97-AF65-F5344CB8AC3E}">
        <p14:creationId xmlns:p14="http://schemas.microsoft.com/office/powerpoint/2010/main" val="8911697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96</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From linear to circular strategies:</a:t>
            </a:r>
          </a:p>
        </p:txBody>
      </p:sp>
      <p:sp>
        <p:nvSpPr>
          <p:cNvPr id="4" name="Inhaltsplatzhalter 3">
            <a:extLst>
              <a:ext uri="{FF2B5EF4-FFF2-40B4-BE49-F238E27FC236}">
                <a16:creationId xmlns:a16="http://schemas.microsoft.com/office/drawing/2014/main" id="{5D87C12B-1F16-9068-A848-BB7E7DE164A0}"/>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9" name="Grafik 8">
            <a:extLst>
              <a:ext uri="{FF2B5EF4-FFF2-40B4-BE49-F238E27FC236}">
                <a16:creationId xmlns:a16="http://schemas.microsoft.com/office/drawing/2014/main" id="{B224E831-630C-D5AB-C7DD-8B4D1E1F3EF2}"/>
              </a:ext>
            </a:extLst>
          </p:cNvPr>
          <p:cNvPicPr>
            <a:picLocks noChangeAspect="1"/>
          </p:cNvPicPr>
          <p:nvPr/>
        </p:nvPicPr>
        <p:blipFill>
          <a:blip r:embed="rId2"/>
          <a:stretch>
            <a:fillRect/>
          </a:stretch>
        </p:blipFill>
        <p:spPr>
          <a:xfrm rot="21271007">
            <a:off x="177235" y="1473728"/>
            <a:ext cx="3860718" cy="7410836"/>
          </a:xfrm>
          <a:prstGeom prst="rect">
            <a:avLst/>
          </a:prstGeom>
          <a:ln w="6350">
            <a:solidFill>
              <a:schemeClr val="tx1"/>
            </a:solidFill>
          </a:ln>
          <a:effectLst>
            <a:outerShdw blurRad="254000" dist="107763" dir="2699994" algn="tl">
              <a:prstClr val="black">
                <a:alpha val="40000"/>
              </a:prstClr>
            </a:outerShdw>
          </a:effectLst>
        </p:spPr>
      </p:pic>
      <p:pic>
        <p:nvPicPr>
          <p:cNvPr id="11" name="Grafik 10">
            <a:extLst>
              <a:ext uri="{FF2B5EF4-FFF2-40B4-BE49-F238E27FC236}">
                <a16:creationId xmlns:a16="http://schemas.microsoft.com/office/drawing/2014/main" id="{A0CB37AE-72C8-A708-2CB8-446DA3282D47}"/>
              </a:ext>
            </a:extLst>
          </p:cNvPr>
          <p:cNvPicPr>
            <a:picLocks noChangeAspect="1"/>
          </p:cNvPicPr>
          <p:nvPr/>
        </p:nvPicPr>
        <p:blipFill>
          <a:blip r:embed="rId3"/>
          <a:stretch>
            <a:fillRect/>
          </a:stretch>
        </p:blipFill>
        <p:spPr>
          <a:xfrm rot="278099">
            <a:off x="8640909" y="-835374"/>
            <a:ext cx="5206180" cy="6858000"/>
          </a:xfrm>
          <a:prstGeom prst="rect">
            <a:avLst/>
          </a:prstGeom>
          <a:ln w="6350">
            <a:solidFill>
              <a:schemeClr val="tx1"/>
            </a:solidFill>
          </a:ln>
          <a:effectLst>
            <a:outerShdw blurRad="254000" dist="107763" dir="2699994" algn="tl">
              <a:prstClr val="black">
                <a:alpha val="40000"/>
              </a:prstClr>
            </a:outerShdw>
          </a:effectLst>
        </p:spPr>
      </p:pic>
      <p:pic>
        <p:nvPicPr>
          <p:cNvPr id="12" name="Inhaltsplatzhalter 8">
            <a:hlinkClick r:id="rId4"/>
            <a:extLst>
              <a:ext uri="{FF2B5EF4-FFF2-40B4-BE49-F238E27FC236}">
                <a16:creationId xmlns:a16="http://schemas.microsoft.com/office/drawing/2014/main" id="{C8266C9F-E19C-F2E6-2ECE-8D88424E30C0}"/>
              </a:ext>
            </a:extLst>
          </p:cNvPr>
          <p:cNvPicPr>
            <a:picLocks noChangeAspect="1"/>
          </p:cNvPicPr>
          <p:nvPr/>
        </p:nvPicPr>
        <p:blipFill>
          <a:blip r:embed="rId5"/>
          <a:stretch>
            <a:fillRect/>
          </a:stretch>
        </p:blipFill>
        <p:spPr>
          <a:xfrm rot="269620">
            <a:off x="4569416" y="1318103"/>
            <a:ext cx="3395349" cy="4887029"/>
          </a:xfrm>
          <a:prstGeom prst="rect">
            <a:avLst/>
          </a:prstGeom>
          <a:ln w="6350">
            <a:solidFill>
              <a:schemeClr val="tx1"/>
            </a:solidFill>
          </a:ln>
          <a:effectLst>
            <a:outerShdw blurRad="254000" dist="107763" dir="2699994" algn="tl">
              <a:prstClr val="black">
                <a:alpha val="40000"/>
              </a:prstClr>
            </a:outerShdw>
          </a:effectLst>
        </p:spPr>
      </p:pic>
      <p:pic>
        <p:nvPicPr>
          <p:cNvPr id="13" name="Picture 4" descr="The Circular Economy Show (podcast) - Ellen MacArthur Foundation ...">
            <a:hlinkClick r:id="rId6"/>
            <a:extLst>
              <a:ext uri="{FF2B5EF4-FFF2-40B4-BE49-F238E27FC236}">
                <a16:creationId xmlns:a16="http://schemas.microsoft.com/office/drawing/2014/main" id="{3A1B1A2B-AC31-189E-60B6-00E25FBE189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15" r="50215" b="215"/>
          <a:stretch/>
        </p:blipFill>
        <p:spPr bwMode="auto">
          <a:xfrm>
            <a:off x="2641759" y="2909264"/>
            <a:ext cx="2269882" cy="2269882"/>
          </a:xfrm>
          <a:prstGeom prst="round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Grafik 18">
            <a:extLst>
              <a:ext uri="{FF2B5EF4-FFF2-40B4-BE49-F238E27FC236}">
                <a16:creationId xmlns:a16="http://schemas.microsoft.com/office/drawing/2014/main" id="{D2FCF5BD-A00F-47F3-B44D-3FFAFD48059C}"/>
              </a:ext>
            </a:extLst>
          </p:cNvPr>
          <p:cNvPicPr>
            <a:picLocks noChangeAspect="1"/>
          </p:cNvPicPr>
          <p:nvPr/>
        </p:nvPicPr>
        <p:blipFill>
          <a:blip r:embed="rId8"/>
          <a:stretch>
            <a:fillRect/>
          </a:stretch>
        </p:blipFill>
        <p:spPr>
          <a:xfrm rot="21433149">
            <a:off x="5432866" y="3736520"/>
            <a:ext cx="3669334" cy="8894673"/>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8617846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97</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From linear to circular strategies:</a:t>
            </a:r>
          </a:p>
        </p:txBody>
      </p:sp>
      <p:pic>
        <p:nvPicPr>
          <p:cNvPr id="9" name="Content Placeholder 8">
            <a:hlinkClick r:id="rId2"/>
            <a:extLst>
              <a:ext uri="{FF2B5EF4-FFF2-40B4-BE49-F238E27FC236}">
                <a16:creationId xmlns:a16="http://schemas.microsoft.com/office/drawing/2014/main" id="{027ECFA3-3711-9CB1-8376-51B8F1346622}"/>
              </a:ext>
            </a:extLst>
          </p:cNvPr>
          <p:cNvPicPr>
            <a:picLocks noGrp="1" noChangeAspect="1"/>
          </p:cNvPicPr>
          <p:nvPr>
            <p:ph idx="1"/>
          </p:nvPr>
        </p:nvPicPr>
        <p:blipFill>
          <a:blip r:embed="rId3"/>
          <a:stretch>
            <a:fillRect/>
          </a:stretch>
        </p:blipFill>
        <p:spPr>
          <a:xfrm>
            <a:off x="2228788" y="1319400"/>
            <a:ext cx="7158421" cy="4857708"/>
          </a:xfrm>
        </p:spPr>
      </p:pic>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(Raworth, 2023)</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4106152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98</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From linear to circular strategies:</a:t>
            </a:r>
          </a:p>
        </p:txBody>
      </p:sp>
      <p:sp>
        <p:nvSpPr>
          <p:cNvPr id="4" name="Inhaltsplatzhalter 3">
            <a:extLst>
              <a:ext uri="{FF2B5EF4-FFF2-40B4-BE49-F238E27FC236}">
                <a16:creationId xmlns:a16="http://schemas.microsoft.com/office/drawing/2014/main" id="{5D87C12B-1F16-9068-A848-BB7E7DE164A0}"/>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8" name="Picture 7">
            <a:extLst>
              <a:ext uri="{FF2B5EF4-FFF2-40B4-BE49-F238E27FC236}">
                <a16:creationId xmlns:a16="http://schemas.microsoft.com/office/drawing/2014/main" id="{85E34E0A-D657-C6ED-9199-2B7230CF0D90}"/>
              </a:ext>
            </a:extLst>
          </p:cNvPr>
          <p:cNvPicPr>
            <a:picLocks noChangeAspect="1"/>
          </p:cNvPicPr>
          <p:nvPr/>
        </p:nvPicPr>
        <p:blipFill>
          <a:blip r:embed="rId2"/>
          <a:stretch>
            <a:fillRect/>
          </a:stretch>
        </p:blipFill>
        <p:spPr>
          <a:xfrm>
            <a:off x="429562" y="1862143"/>
            <a:ext cx="11095238" cy="3942857"/>
          </a:xfrm>
          <a:prstGeom prst="rect">
            <a:avLst/>
          </a:prstGeom>
        </p:spPr>
      </p:pic>
    </p:spTree>
    <p:extLst>
      <p:ext uri="{BB962C8B-B14F-4D97-AF65-F5344CB8AC3E}">
        <p14:creationId xmlns:p14="http://schemas.microsoft.com/office/powerpoint/2010/main" val="2719521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A22555A-6A66-6C85-0EB6-DB4DF6E91048}"/>
              </a:ext>
            </a:extLst>
          </p:cNvPr>
          <p:cNvSpPr>
            <a:spLocks noGrp="1"/>
          </p:cNvSpPr>
          <p:nvPr>
            <p:ph type="sldNum" sz="quarter" idx="12"/>
          </p:nvPr>
        </p:nvSpPr>
        <p:spPr/>
        <p:txBody>
          <a:bodyPr/>
          <a:lstStyle/>
          <a:p>
            <a:fld id="{D836C0FE-70CA-4950-82D6-CF602CC2B770}" type="slidenum">
              <a:rPr lang="de-DE" smtClean="0"/>
              <a:t>99</a:t>
            </a:fld>
            <a:endParaRPr lang="de-DE" dirty="0"/>
          </a:p>
        </p:txBody>
      </p:sp>
      <p:sp>
        <p:nvSpPr>
          <p:cNvPr id="3" name="Titel 2">
            <a:extLst>
              <a:ext uri="{FF2B5EF4-FFF2-40B4-BE49-F238E27FC236}">
                <a16:creationId xmlns:a16="http://schemas.microsoft.com/office/drawing/2014/main" id="{23DB8FF1-B33D-4329-BB7B-A09AF9682040}"/>
              </a:ext>
            </a:extLst>
          </p:cNvPr>
          <p:cNvSpPr>
            <a:spLocks noGrp="1"/>
          </p:cNvSpPr>
          <p:nvPr>
            <p:ph type="title"/>
          </p:nvPr>
        </p:nvSpPr>
        <p:spPr/>
        <p:txBody>
          <a:bodyPr/>
          <a:lstStyle/>
          <a:p>
            <a:endParaRPr lang="en-GB" dirty="0"/>
          </a:p>
        </p:txBody>
      </p:sp>
      <p:sp>
        <p:nvSpPr>
          <p:cNvPr id="4" name="Inhaltsplatzhalter 3">
            <a:extLst>
              <a:ext uri="{FF2B5EF4-FFF2-40B4-BE49-F238E27FC236}">
                <a16:creationId xmlns:a16="http://schemas.microsoft.com/office/drawing/2014/main" id="{C605C01C-BB5A-BF7F-E913-2274F4599D24}"/>
              </a:ext>
            </a:extLst>
          </p:cNvPr>
          <p:cNvSpPr>
            <a:spLocks noGrp="1"/>
          </p:cNvSpPr>
          <p:nvPr>
            <p:ph idx="1"/>
          </p:nvPr>
        </p:nvSpPr>
        <p:spPr/>
        <p:txBody>
          <a:bodyPr>
            <a:normAutofit/>
          </a:bodyPr>
          <a:lstStyle/>
          <a:p>
            <a:r>
              <a:rPr lang="en-GB" sz="19900" dirty="0"/>
              <a:t>BREAK</a:t>
            </a:r>
          </a:p>
        </p:txBody>
      </p:sp>
      <p:sp>
        <p:nvSpPr>
          <p:cNvPr id="5" name="Datumsplatzhalter 4">
            <a:extLst>
              <a:ext uri="{FF2B5EF4-FFF2-40B4-BE49-F238E27FC236}">
                <a16:creationId xmlns:a16="http://schemas.microsoft.com/office/drawing/2014/main" id="{6905B561-EB88-E276-10B0-37B06947C6D5}"/>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EA63552-9565-C04D-06FE-5971CEA3C7D2}"/>
              </a:ext>
            </a:extLst>
          </p:cNvPr>
          <p:cNvSpPr>
            <a:spLocks noGrp="1"/>
          </p:cNvSpPr>
          <p:nvPr>
            <p:ph type="ftr" sz="quarter" idx="11"/>
          </p:nvPr>
        </p:nvSpPr>
        <p:spPr/>
        <p:txBody>
          <a:bodyPr/>
          <a:lstStyle/>
          <a:p>
            <a:r>
              <a:rPr lang="de-DE" dirty="0"/>
              <a:t>KMH / Intro Circularity</a:t>
            </a:r>
          </a:p>
        </p:txBody>
      </p:sp>
    </p:spTree>
    <p:extLst>
      <p:ext uri="{BB962C8B-B14F-4D97-AF65-F5344CB8AC3E}">
        <p14:creationId xmlns:p14="http://schemas.microsoft.com/office/powerpoint/2010/main" val="1760325923"/>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4E7E9"/>
        </a:solidFill>
        <a:ln>
          <a:noFill/>
        </a:ln>
      </a:spPr>
      <a:bodyPr rtlCol="0" anchor="ctr"/>
      <a:lstStyle>
        <a:defPPr algn="ctr">
          <a:lnSpc>
            <a:spcPct val="120000"/>
          </a:lnSpc>
          <a:defRPr sz="160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6CAB9078B69604392EA4442D9DB3D29" ma:contentTypeVersion="13" ma:contentTypeDescription="Ein neues Dokument erstellen." ma:contentTypeScope="" ma:versionID="b30b9298febc36b9437faa8550d699c2">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26f53b4dd3e5a9a6db96d3e8ab406d29"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5C4301-C29D-407B-9381-82889EE8729E}">
  <ds:schemaRefs>
    <ds:schemaRef ds:uri="http://schemas.microsoft.com/office/2006/documentManagement/types"/>
    <ds:schemaRef ds:uri="http://schemas.microsoft.com/office/infopath/2007/PartnerControls"/>
    <ds:schemaRef ds:uri="http://purl.org/dc/dcmitype/"/>
    <ds:schemaRef ds:uri="http://www.w3.org/XML/1998/namespace"/>
    <ds:schemaRef ds:uri="http://schemas.microsoft.com/office/2006/metadata/properties"/>
    <ds:schemaRef ds:uri="http://purl.org/dc/elements/1.1/"/>
    <ds:schemaRef ds:uri="http://schemas.openxmlformats.org/package/2006/metadata/core-properties"/>
    <ds:schemaRef ds:uri="ee2a1aa5-80d5-48a3-91f0-fb64e0be4770"/>
    <ds:schemaRef ds:uri="http://purl.org/dc/terms/"/>
    <ds:schemaRef ds:uri="983343c7-a106-418e-a2df-312e52841f70"/>
  </ds:schemaRefs>
</ds:datastoreItem>
</file>

<file path=customXml/itemProps2.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3.xml><?xml version="1.0" encoding="utf-8"?>
<ds:datastoreItem xmlns:ds="http://schemas.openxmlformats.org/officeDocument/2006/customXml" ds:itemID="{1397D69F-4A31-4981-9894-88721B792BDC}"/>
</file>

<file path=docProps/app.xml><?xml version="1.0" encoding="utf-8"?>
<Properties xmlns="http://schemas.openxmlformats.org/officeDocument/2006/extended-properties" xmlns:vt="http://schemas.openxmlformats.org/officeDocument/2006/docPropsVTypes">
  <Template/>
  <TotalTime>0</TotalTime>
  <Words>6050</Words>
  <Application>Microsoft Office PowerPoint</Application>
  <PresentationFormat>Breitbild</PresentationFormat>
  <Paragraphs>962</Paragraphs>
  <Slides>145</Slides>
  <Notes>33</Notes>
  <HiddenSlides>3</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145</vt:i4>
      </vt:variant>
    </vt:vector>
  </HeadingPairs>
  <TitlesOfParts>
    <vt:vector size="158" baseType="lpstr">
      <vt:lpstr>__fkGroteskNeue_598ab8</vt:lpstr>
      <vt:lpstr>-apple-system</vt:lpstr>
      <vt:lpstr>Arial</vt:lpstr>
      <vt:lpstr>Bookman Old Style</vt:lpstr>
      <vt:lpstr>Calibri</vt:lpstr>
      <vt:lpstr>Cambria</vt:lpstr>
      <vt:lpstr>Helvetica</vt:lpstr>
      <vt:lpstr>Segoe UI Variable Text</vt:lpstr>
      <vt:lpstr>Source Sans Pro</vt:lpstr>
      <vt:lpstr>Symbol</vt:lpstr>
      <vt:lpstr>var(--font-fk-grotesk)</vt:lpstr>
      <vt:lpstr>Wingdings</vt:lpstr>
      <vt:lpstr>IMC University of Applied Sciences</vt:lpstr>
      <vt:lpstr>From linear to circular</vt:lpstr>
      <vt:lpstr>Overview</vt:lpstr>
      <vt:lpstr>Circularity?</vt:lpstr>
      <vt:lpstr>A) Associations with “Circular Business”</vt:lpstr>
      <vt:lpstr>B) Associations with “Global Change”</vt:lpstr>
      <vt:lpstr>Where we  are now</vt:lpstr>
      <vt:lpstr>What is driving us:</vt:lpstr>
      <vt:lpstr>@ What development? </vt:lpstr>
      <vt:lpstr>And what happened so far: Global Change</vt:lpstr>
      <vt:lpstr>Global Change?</vt:lpstr>
      <vt:lpstr>From 1990s on: Global Change is here!</vt:lpstr>
      <vt:lpstr>From 1990s on: Global Change is here!</vt:lpstr>
      <vt:lpstr>From 1990s on: Global Change is here!</vt:lpstr>
      <vt:lpstr>But what exactly is Global Change?</vt:lpstr>
      <vt:lpstr>Who is causing these global shifts?</vt:lpstr>
      <vt:lpstr>Non-human causes</vt:lpstr>
      <vt:lpstr>Non-human causes</vt:lpstr>
      <vt:lpstr>Human causes</vt:lpstr>
      <vt:lpstr>Global Change – but why?</vt:lpstr>
      <vt:lpstr>There has always been change …</vt:lpstr>
      <vt:lpstr>Great Acceleration: Steffen et al. (2015)</vt:lpstr>
      <vt:lpstr>Great Acceleration: Steffen et al. (2015)</vt:lpstr>
      <vt:lpstr>@ geological force</vt:lpstr>
      <vt:lpstr>@ geological force</vt:lpstr>
      <vt:lpstr>@ geological force</vt:lpstr>
      <vt:lpstr>Our impacts</vt:lpstr>
      <vt:lpstr>PowerPoint-Präsentation</vt:lpstr>
      <vt:lpstr>How many  are we?</vt:lpstr>
      <vt:lpstr>Why demography?</vt:lpstr>
      <vt:lpstr>Why demography?</vt:lpstr>
      <vt:lpstr>How many are we?</vt:lpstr>
      <vt:lpstr>… and counting</vt:lpstr>
      <vt:lpstr>… and counting?</vt:lpstr>
      <vt:lpstr>We are getting older</vt:lpstr>
      <vt:lpstr>And where are we?</vt:lpstr>
      <vt:lpstr>And where are we?</vt:lpstr>
      <vt:lpstr>Urban resource hunger</vt:lpstr>
      <vt:lpstr>It’s the economy, stupid!</vt:lpstr>
      <vt:lpstr>What happened so far …</vt:lpstr>
      <vt:lpstr>GD … what?</vt:lpstr>
      <vt:lpstr>HD … what?</vt:lpstr>
      <vt:lpstr>Combined:</vt:lpstr>
      <vt:lpstr>A new area …</vt:lpstr>
      <vt:lpstr>Rostow’s (1960) Stages of Economic Growth</vt:lpstr>
      <vt:lpstr>Rostow's Stages of Economic Growth</vt:lpstr>
      <vt:lpstr>Rostow’s predecessors: Samuelson’s (1948) iconic “Circular Flow” of income</vt:lpstr>
      <vt:lpstr>Digression: Samuelson (1948) iconic “Circular Flow” reloaded</vt:lpstr>
      <vt:lpstr>Rostow's Stages of Economic Growth today</vt:lpstr>
      <vt:lpstr>Kuznets (1955) prediction:</vt:lpstr>
      <vt:lpstr>Kuznet revisited</vt:lpstr>
      <vt:lpstr>Kuznet revisited</vt:lpstr>
      <vt:lpstr>And the  ecological  impact?</vt:lpstr>
      <vt:lpstr>Human causes of Global Change</vt:lpstr>
      <vt:lpstr>Human activities relevant for Global Change</vt:lpstr>
      <vt:lpstr>Human activities relevant for Global Change</vt:lpstr>
      <vt:lpstr>Human activities relevant for Global Change</vt:lpstr>
      <vt:lpstr>Reviewing our socio-ecological performance </vt:lpstr>
      <vt:lpstr>💡Ecological carrying capacity (aka: There are limits)</vt:lpstr>
      <vt:lpstr>Digression: Ecological Footprint?</vt:lpstr>
      <vt:lpstr>How big is your Ecological Footprint?</vt:lpstr>
      <vt:lpstr>Our national footprints</vt:lpstr>
      <vt:lpstr>Our national Overshoot Days</vt:lpstr>
      <vt:lpstr>Looking back</vt:lpstr>
      <vt:lpstr>Reviewing our performance so far</vt:lpstr>
      <vt:lpstr>Planetary Boundaries: A closer look</vt:lpstr>
      <vt:lpstr>Conclusion: Our understanding of development is too resource intense</vt:lpstr>
      <vt:lpstr>And the consequences of crossing planetary boundaries?</vt:lpstr>
      <vt:lpstr>And the consequences of crossing planetary boundaries?</vt:lpstr>
      <vt:lpstr>An example …</vt:lpstr>
      <vt:lpstr>Me &amp; my smartphone …</vt:lpstr>
      <vt:lpstr>Me &amp; my smartphone …</vt:lpstr>
      <vt:lpstr>What’s inside:</vt:lpstr>
      <vt:lpstr>What’s inside:</vt:lpstr>
      <vt:lpstr>… &amp; then?</vt:lpstr>
      <vt:lpstr>… &amp; then?</vt:lpstr>
      <vt:lpstr>… &amp; then?</vt:lpstr>
      <vt:lpstr>… &amp; then?</vt:lpstr>
      <vt:lpstr>A conclusion: Dominant linear model</vt:lpstr>
      <vt:lpstr>A conclusion: Dominant linear model</vt:lpstr>
      <vt:lpstr>Looking back: Rostow's Stages of Economic Growth</vt:lpstr>
      <vt:lpstr>A conclusion: Dominant linear model</vt:lpstr>
      <vt:lpstr>&amp; now: Circular  Economy?</vt:lpstr>
      <vt:lpstr>💡Ecological carrying capacity (aka: there are limits)</vt:lpstr>
      <vt:lpstr>Reviewing our socio-ecological performance from an earth-systems perspective</vt:lpstr>
      <vt:lpstr>Earth-Systems Perspective?</vt:lpstr>
      <vt:lpstr>Understanding society as hybrid system  (e.g. Fischer-Kowalski and Weisz 1999)</vt:lpstr>
      <vt:lpstr>Understanding society as hybrid system  (e.g. Fischer-Kowalski and Weisz 1999)</vt:lpstr>
      <vt:lpstr>The Vienna School of Socio Ecology (~ 1990)</vt:lpstr>
      <vt:lpstr>Key concepts in a socio-ecological perspective:</vt:lpstr>
      <vt:lpstr>@ Metabolism:</vt:lpstr>
      <vt:lpstr>To sum it up: We’ve come a long way </vt:lpstr>
      <vt:lpstr>To sum it up: We’ve come a long way </vt:lpstr>
      <vt:lpstr>Metabolic vs. isolated perspective on economy</vt:lpstr>
      <vt:lpstr>A fundamental shift in perspective:</vt:lpstr>
      <vt:lpstr>A fundamental shift in perspective:</vt:lpstr>
      <vt:lpstr>From linear to circular strategies:</vt:lpstr>
      <vt:lpstr>From linear to circular strategies:</vt:lpstr>
      <vt:lpstr>From linear to circular strategies:</vt:lpstr>
      <vt:lpstr>PowerPoint-Präsentation</vt:lpstr>
      <vt:lpstr>Defining  circualar  economy </vt:lpstr>
      <vt:lpstr>How to define “Circular Economy”?</vt:lpstr>
      <vt:lpstr>Walter Stahel’s (2016) Plea for a  “Circular Economy”</vt:lpstr>
      <vt:lpstr>A “definitional quagmire” (Corvellec et al., 2022:2):</vt:lpstr>
      <vt:lpstr>Despite the “definitional quagmire”:</vt:lpstr>
      <vt:lpstr>Despite the “definitional quagmire”:</vt:lpstr>
      <vt:lpstr>A (common) vision?</vt:lpstr>
      <vt:lpstr>A (common) vision?</vt:lpstr>
      <vt:lpstr>1. Design Out Waste and Pollution</vt:lpstr>
      <vt:lpstr>2. Keep Products and Materials in Use</vt:lpstr>
      <vt:lpstr>3. Regenerate Natural Systems</vt:lpstr>
      <vt:lpstr>But how:  Arrrrr!</vt:lpstr>
      <vt:lpstr>But how?</vt:lpstr>
      <vt:lpstr>The EU (2008) 4R Waste Framework Directive  </vt:lpstr>
      <vt:lpstr>Core circular principles</vt:lpstr>
      <vt:lpstr>9Rs according to Potting et al. (2017):</vt:lpstr>
      <vt:lpstr>And in Austria we have 10 😉</vt:lpstr>
      <vt:lpstr>The iconic “Butterfly Diagram”: </vt:lpstr>
      <vt:lpstr>Let’s listen to Ellen MacArthur herself:</vt:lpstr>
      <vt:lpstr>An alternative: UNEP’s (2023) circularity approach</vt:lpstr>
      <vt:lpstr>1. Reduce</vt:lpstr>
      <vt:lpstr>2. Reuse</vt:lpstr>
      <vt:lpstr>3. Recycle</vt:lpstr>
      <vt:lpstr>4. Recover</vt:lpstr>
      <vt:lpstr>Wait,  my phone …</vt:lpstr>
      <vt:lpstr>… &amp; then?</vt:lpstr>
      <vt:lpstr>Me &amp; my smartphone …</vt:lpstr>
      <vt:lpstr>… &amp; then?</vt:lpstr>
      <vt:lpstr>From linear to circular strategies:</vt:lpstr>
      <vt:lpstr>Some  reflections</vt:lpstr>
      <vt:lpstr>Which R is most important?</vt:lpstr>
      <vt:lpstr>A critical outlook: Does or will it work?</vt:lpstr>
      <vt:lpstr>Why not? Strands of critique 1/2</vt:lpstr>
      <vt:lpstr>Why not? Some theoretical critiques</vt:lpstr>
      <vt:lpstr>Digression: Thermodynamics?</vt:lpstr>
      <vt:lpstr>@Neglect of Biophysical Limits:</vt:lpstr>
      <vt:lpstr>@Neglect of Biophysical Limits:</vt:lpstr>
      <vt:lpstr>Why not? Strands of critique 2/2</vt:lpstr>
      <vt:lpstr>Why not? Some theoretical critiques</vt:lpstr>
      <vt:lpstr>Conclusion: Our understanding of development is too resource intense</vt:lpstr>
      <vt:lpstr>@ 🔎 consumer products</vt:lpstr>
      <vt:lpstr>PowerPoint-Präsentation</vt:lpstr>
      <vt:lpstr>Wrap it up</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235</cp:revision>
  <dcterms:created xsi:type="dcterms:W3CDTF">2023-06-26T10:57:31Z</dcterms:created>
  <dcterms:modified xsi:type="dcterms:W3CDTF">2024-11-21T08:46:11Z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